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91" r:id="rId3"/>
    <p:sldId id="346" r:id="rId4"/>
    <p:sldId id="292" r:id="rId5"/>
    <p:sldId id="260" r:id="rId6"/>
    <p:sldId id="294" r:id="rId7"/>
    <p:sldId id="297" r:id="rId8"/>
    <p:sldId id="345" r:id="rId9"/>
    <p:sldId id="262" r:id="rId10"/>
    <p:sldId id="264" r:id="rId11"/>
    <p:sldId id="295" r:id="rId12"/>
    <p:sldId id="344" r:id="rId13"/>
    <p:sldId id="332" r:id="rId14"/>
    <p:sldId id="299" r:id="rId15"/>
    <p:sldId id="302" r:id="rId16"/>
    <p:sldId id="350" r:id="rId17"/>
    <p:sldId id="351" r:id="rId18"/>
    <p:sldId id="265" r:id="rId19"/>
    <p:sldId id="301" r:id="rId20"/>
    <p:sldId id="278" r:id="rId21"/>
    <p:sldId id="308" r:id="rId22"/>
    <p:sldId id="343" r:id="rId23"/>
    <p:sldId id="347" r:id="rId24"/>
    <p:sldId id="309" r:id="rId25"/>
    <p:sldId id="342" r:id="rId26"/>
    <p:sldId id="305" r:id="rId27"/>
    <p:sldId id="348" r:id="rId28"/>
    <p:sldId id="307" r:id="rId29"/>
    <p:sldId id="310" r:id="rId30"/>
    <p:sldId id="341" r:id="rId31"/>
    <p:sldId id="280" r:id="rId32"/>
    <p:sldId id="340" r:id="rId33"/>
    <p:sldId id="330" r:id="rId34"/>
    <p:sldId id="318" r:id="rId35"/>
    <p:sldId id="319" r:id="rId36"/>
    <p:sldId id="314" r:id="rId37"/>
    <p:sldId id="339" r:id="rId38"/>
    <p:sldId id="321" r:id="rId39"/>
    <p:sldId id="329" r:id="rId40"/>
    <p:sldId id="320" r:id="rId41"/>
    <p:sldId id="338" r:id="rId42"/>
    <p:sldId id="328" r:id="rId43"/>
    <p:sldId id="323" r:id="rId44"/>
    <p:sldId id="337" r:id="rId45"/>
    <p:sldId id="266" r:id="rId46"/>
    <p:sldId id="286" r:id="rId47"/>
    <p:sldId id="271" r:id="rId48"/>
    <p:sldId id="272" r:id="rId49"/>
    <p:sldId id="336" r:id="rId50"/>
    <p:sldId id="349" r:id="rId51"/>
    <p:sldId id="326" r:id="rId52"/>
    <p:sldId id="289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4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outlineViewPr>
    <p:cViewPr>
      <p:scale>
        <a:sx n="33" d="100"/>
        <a:sy n="33" d="100"/>
      </p:scale>
      <p:origin x="0" y="-77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4905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7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7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1297546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="1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1983347"/>
            <a:ext cx="3855720" cy="3729888"/>
          </a:xfrm>
        </p:spPr>
        <p:txBody>
          <a:bodyPr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-1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23582" y="5577934"/>
            <a:ext cx="3856038" cy="1165495"/>
          </a:xfrm>
        </p:spPr>
        <p:txBody>
          <a:bodyPr>
            <a:noAutofit/>
          </a:bodyPr>
          <a:lstStyle>
            <a:lvl1pPr marL="0" indent="0" algn="r">
              <a:buNone/>
              <a:defRPr sz="40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5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diu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928835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31831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371601"/>
            <a:ext cx="5318313" cy="42684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807403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532383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18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7996519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636718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407459"/>
            <a:ext cx="6367183" cy="4232553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7759926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996518" y="0"/>
            <a:ext cx="419548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637379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41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7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143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5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0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2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804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898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438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660" r:id="rId15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doi.org/10.1177/0891241619827633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791/58760" TargetMode="External"/><Relationship Id="rId2" Type="http://schemas.openxmlformats.org/officeDocument/2006/relationships/hyperlink" Target="https://doi.org/10.1088/1361-648X/aab986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7393148.2018.1558036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doi.org/10.1007/s10611-018-9805-8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doi.org/10.1021/acs.jchemed.7b00340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Display to archives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SUNY Oswego Creative &amp; Scholarly Works</a:t>
            </a:r>
          </a:p>
          <a:p>
            <a:r>
              <a:rPr lang="en-US" dirty="0" smtClean="0"/>
              <a:t>Donated to Penfield Library</a:t>
            </a:r>
          </a:p>
          <a:p>
            <a:r>
              <a:rPr lang="en-US" dirty="0" smtClean="0"/>
              <a:t>March 2018 – March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50" y="5042516"/>
            <a:ext cx="1935928" cy="13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 Delaney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Delaney, Tim.  “Anyone Who has Good Friends is a Success.” </a:t>
            </a:r>
            <a:r>
              <a:rPr lang="en-US" i="1" dirty="0"/>
              <a:t>Philosophy Now</a:t>
            </a:r>
            <a:r>
              <a:rPr lang="en-US" dirty="0"/>
              <a:t>, June/July 2018, </a:t>
            </a:r>
            <a:r>
              <a:rPr lang="en-US" dirty="0" smtClean="0"/>
              <a:t>p. 4.</a:t>
            </a:r>
            <a:endParaRPr lang="en-US" dirty="0"/>
          </a:p>
          <a:p>
            <a:r>
              <a:rPr lang="en-US" dirty="0"/>
              <a:t>Delaney, Tim. </a:t>
            </a:r>
            <a:r>
              <a:rPr lang="en-US" i="1" dirty="0"/>
              <a:t>Common Sense as a Paradigm of Thought: an analysis of social interaction</a:t>
            </a:r>
            <a:r>
              <a:rPr lang="en-US" dirty="0"/>
              <a:t>. Routledge, 2019.</a:t>
            </a:r>
          </a:p>
          <a:p>
            <a:r>
              <a:rPr lang="en-US" dirty="0"/>
              <a:t>Delaney, Tim and Anastasia </a:t>
            </a:r>
            <a:r>
              <a:rPr lang="en-US" dirty="0" err="1"/>
              <a:t>Malakhova</a:t>
            </a:r>
            <a:r>
              <a:rPr lang="en-US" dirty="0"/>
              <a:t>. “Contemporary Friendships.” </a:t>
            </a:r>
            <a:r>
              <a:rPr lang="en-US" i="1" dirty="0"/>
              <a:t>Philosophy Now,</a:t>
            </a:r>
            <a:r>
              <a:rPr lang="en-US" dirty="0"/>
              <a:t> June/July 2018, pp. 10-13.</a:t>
            </a:r>
          </a:p>
          <a:p>
            <a:r>
              <a:rPr lang="en-US" dirty="0"/>
              <a:t>Delaney, Tim and Tim Madigan. </a:t>
            </a:r>
            <a:r>
              <a:rPr lang="en-US" i="1" dirty="0"/>
              <a:t>A Global Perspective on Friendship &amp; Happiness</a:t>
            </a:r>
            <a:r>
              <a:rPr lang="en-US" dirty="0"/>
              <a:t>. Vernon Press, 2018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Sociology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681" r="18626"/>
          <a:stretch/>
        </p:blipFill>
        <p:spPr>
          <a:xfrm>
            <a:off x="5641571" y="1098136"/>
            <a:ext cx="6137563" cy="50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Juan </a:t>
            </a:r>
            <a:r>
              <a:rPr lang="en-US" dirty="0" err="1" smtClean="0"/>
              <a:t>Denzer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Denzer</a:t>
            </a:r>
            <a:r>
              <a:rPr lang="en-US" dirty="0" smtClean="0"/>
              <a:t>, Juan. “How Our Institution Went from Most Hacked to Zero Breaches.” </a:t>
            </a:r>
            <a:r>
              <a:rPr lang="en-US" i="1" dirty="0" smtClean="0"/>
              <a:t>Computers in Libraries</a:t>
            </a:r>
            <a:r>
              <a:rPr lang="en-US" dirty="0" smtClean="0"/>
              <a:t>, vol. 38, no. 5, 2018, pp. 8-11.</a:t>
            </a:r>
          </a:p>
          <a:p>
            <a:r>
              <a:rPr lang="en-US" dirty="0" err="1" smtClean="0"/>
              <a:t>Denzer</a:t>
            </a:r>
            <a:r>
              <a:rPr lang="en-US" dirty="0" smtClean="0"/>
              <a:t>, J. “Create a 3D Touch Display for the Library.” </a:t>
            </a:r>
            <a:r>
              <a:rPr lang="en-US" i="1" dirty="0" smtClean="0"/>
              <a:t>63 Ready-to-Use Maker Projects.</a:t>
            </a:r>
            <a:r>
              <a:rPr lang="en-US" dirty="0" smtClean="0"/>
              <a:t> Edited by E. </a:t>
            </a:r>
            <a:r>
              <a:rPr lang="en-US" dirty="0" err="1" smtClean="0"/>
              <a:t>Kroski</a:t>
            </a:r>
            <a:r>
              <a:rPr lang="en-US" dirty="0" smtClean="0"/>
              <a:t>. American Library Association, 2018, pp. 333-340.  </a:t>
            </a:r>
          </a:p>
          <a:p>
            <a:r>
              <a:rPr lang="en-US" dirty="0" err="1" smtClean="0"/>
              <a:t>Denzer</a:t>
            </a:r>
            <a:r>
              <a:rPr lang="en-US" dirty="0" smtClean="0"/>
              <a:t>, J. “How to Add a High-Tech Twist to Your Escape Room.” </a:t>
            </a:r>
            <a:r>
              <a:rPr lang="en-US" i="1" dirty="0" smtClean="0"/>
              <a:t>Escape Rooms and Other Immersive Experiences in the Library. </a:t>
            </a:r>
            <a:r>
              <a:rPr lang="en-US" dirty="0" smtClean="0"/>
              <a:t>Edited by E. </a:t>
            </a:r>
            <a:r>
              <a:rPr lang="en-US" dirty="0" err="1" smtClean="0"/>
              <a:t>Kroski</a:t>
            </a:r>
            <a:r>
              <a:rPr lang="en-US" dirty="0" smtClean="0"/>
              <a:t>. American Library Association, 2018, pp. 145-153.  </a:t>
            </a:r>
          </a:p>
          <a:p>
            <a:r>
              <a:rPr lang="en-US" dirty="0" smtClean="0"/>
              <a:t>Gallant, Kristen and Juan </a:t>
            </a:r>
            <a:r>
              <a:rPr lang="en-US" dirty="0" err="1" smtClean="0"/>
              <a:t>Denzer</a:t>
            </a:r>
            <a:r>
              <a:rPr lang="en-US" dirty="0" smtClean="0"/>
              <a:t>. “Experiencing Medieval Manuscripts using Touch Technology.” </a:t>
            </a:r>
            <a:r>
              <a:rPr lang="en-US" i="1" dirty="0" smtClean="0"/>
              <a:t>Digital Humanities: Implications for Librarians, Libraries, and Librarianship.</a:t>
            </a:r>
            <a:r>
              <a:rPr lang="en-US" dirty="0" smtClean="0"/>
              <a:t> Edited by Christopher </a:t>
            </a:r>
            <a:r>
              <a:rPr lang="en-US" dirty="0" err="1" smtClean="0"/>
              <a:t>Millson-Martula</a:t>
            </a:r>
            <a:r>
              <a:rPr lang="en-US" dirty="0" smtClean="0"/>
              <a:t> and Kevin B. Gunn, Routledge, 2018, pp. 203-215.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Library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r="3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44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Matthew </a:t>
            </a:r>
            <a:r>
              <a:rPr lang="en-US" dirty="0" err="1"/>
              <a:t>Dykas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Gump, Brooks B., et al. “Background Lead and Mercury Exposures: Psychological and Behavioral Problems in Children.” </a:t>
            </a:r>
            <a:r>
              <a:rPr lang="en-US" i="1" dirty="0"/>
              <a:t>Environmental Research,</a:t>
            </a:r>
            <a:r>
              <a:rPr lang="en-US" dirty="0"/>
              <a:t> vol. 158, 2018, pp. 576-582.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Psychology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02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Kristen </a:t>
            </a:r>
            <a:r>
              <a:rPr lang="en-US" b="1" dirty="0" err="1" smtClean="0"/>
              <a:t>Eichhorn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Byrnes-</a:t>
            </a:r>
            <a:r>
              <a:rPr lang="en-US" dirty="0" err="1"/>
              <a:t>Loinette</a:t>
            </a:r>
            <a:r>
              <a:rPr lang="en-US" dirty="0"/>
              <a:t>, K. and K.C. </a:t>
            </a:r>
            <a:r>
              <a:rPr lang="en-US" dirty="0" err="1"/>
              <a:t>Eichhorn</a:t>
            </a:r>
            <a:r>
              <a:rPr lang="en-US" dirty="0"/>
              <a:t>. “Attraction.” </a:t>
            </a:r>
            <a:r>
              <a:rPr lang="en-US" i="1" dirty="0"/>
              <a:t>Macmillan Encyclopedia of Families, Marriages, and Intimate Relationships. </a:t>
            </a:r>
            <a:r>
              <a:rPr lang="en-US" dirty="0"/>
              <a:t> Edited by James J. </a:t>
            </a:r>
            <a:r>
              <a:rPr lang="en-US" dirty="0" err="1"/>
              <a:t>Ponzetti</a:t>
            </a:r>
            <a:r>
              <a:rPr lang="en-US" dirty="0"/>
              <a:t> Jr., Maureen </a:t>
            </a:r>
            <a:r>
              <a:rPr lang="en-US" dirty="0" err="1"/>
              <a:t>Blankemeyer</a:t>
            </a:r>
            <a:r>
              <a:rPr lang="en-US" dirty="0"/>
              <a:t>, Sean M. Horan, Heidi Lyons, Ayo </a:t>
            </a:r>
            <a:r>
              <a:rPr lang="en-US" dirty="0" err="1"/>
              <a:t>Shigeto</a:t>
            </a:r>
            <a:r>
              <a:rPr lang="en-US" dirty="0"/>
              <a:t>, Cengage, 2019, pp. 64-69.</a:t>
            </a:r>
          </a:p>
          <a:p>
            <a:r>
              <a:rPr lang="en-US" i="1" dirty="0"/>
              <a:t>An Integrated Approach to Communication Theory and Research (3</a:t>
            </a:r>
            <a:r>
              <a:rPr lang="en-US" i="1" baseline="30000" dirty="0"/>
              <a:t>rd</a:t>
            </a:r>
            <a:r>
              <a:rPr lang="en-US" i="1" dirty="0"/>
              <a:t> edition).</a:t>
            </a:r>
            <a:r>
              <a:rPr lang="en-US" dirty="0"/>
              <a:t> Edited by D.W. Stacks, M.B. </a:t>
            </a:r>
            <a:r>
              <a:rPr lang="en-US" dirty="0" err="1"/>
              <a:t>Salwen</a:t>
            </a:r>
            <a:r>
              <a:rPr lang="en-US" dirty="0"/>
              <a:t> and K.C. </a:t>
            </a:r>
            <a:r>
              <a:rPr lang="en-US" dirty="0" err="1"/>
              <a:t>Eichhorn</a:t>
            </a:r>
            <a:r>
              <a:rPr lang="en-US" dirty="0"/>
              <a:t>. Routledge, 2019.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 Studies</a:t>
            </a:r>
            <a:endParaRPr lang="en-US" dirty="0"/>
          </a:p>
        </p:txBody>
      </p:sp>
      <p:pic>
        <p:nvPicPr>
          <p:cNvPr id="6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35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Scott Furlong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Kraft, Michael, and Scott Furlong. </a:t>
            </a:r>
            <a:r>
              <a:rPr lang="en-US" i="1" dirty="0"/>
              <a:t>Public Policy: Politics, Analysis, and Alternatives.  </a:t>
            </a:r>
            <a:r>
              <a:rPr lang="en-US" dirty="0"/>
              <a:t>Sage, 2017.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2504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Office of the Provost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0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Andrew Garner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Garner, Andrew J. and James Pagano. “Trends of Polychlorinated Dioxins, Polychlorinated Furans, and Dioxin-like Polychlorinated Biphenyls in Chinook and Coho Salmonid Eggs from a Great Lakes Tributary.”  </a:t>
            </a:r>
            <a:r>
              <a:rPr lang="en-US" i="1" dirty="0"/>
              <a:t>Environmental Pollution,</a:t>
            </a:r>
            <a:r>
              <a:rPr lang="en-US" dirty="0"/>
              <a:t> vol. 247, 2019, pp. 1039-1045.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1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Todd Graber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Graber, Todd and Juan Francisco La Manna. </a:t>
            </a:r>
            <a:r>
              <a:rPr lang="en-US" i="1" dirty="0" err="1"/>
              <a:t>Winterreise</a:t>
            </a:r>
            <a:r>
              <a:rPr lang="en-US" i="1" dirty="0"/>
              <a:t>.</a:t>
            </a:r>
            <a:r>
              <a:rPr lang="en-US" dirty="0"/>
              <a:t> SUNY Oswego Music Department, 2017.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Music</a:t>
            </a:r>
            <a:endParaRPr lang="en-US" dirty="0"/>
          </a:p>
        </p:txBody>
      </p:sp>
      <p:pic>
        <p:nvPicPr>
          <p:cNvPr id="6" name="Picture 2" descr="Todd Graber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Roger Guy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Chomczynski</a:t>
            </a:r>
            <a:r>
              <a:rPr lang="en-US" dirty="0"/>
              <a:t>, Piotr A. and Roger Guy. “Flying Under the Radar: Low-Profile Drug Dealers in a Mexico City Neighborhood.” </a:t>
            </a:r>
            <a:r>
              <a:rPr lang="en-US" i="1" dirty="0"/>
              <a:t>Journal of Drug Issues,</a:t>
            </a:r>
            <a:r>
              <a:rPr lang="en-US" dirty="0"/>
              <a:t> vol. 49, no. 2, 2019, pp. 308-323.</a:t>
            </a:r>
          </a:p>
          <a:p>
            <a:r>
              <a:rPr lang="en-US" dirty="0" err="1"/>
              <a:t>Chomczynski</a:t>
            </a:r>
            <a:r>
              <a:rPr lang="en-US" dirty="0"/>
              <a:t>, Piotr A., Roger Guy and Rodrigo Corina-Cortes. “Front Business-Back Business: The Social Anatomy of Small-Time Drug Dealing in a Mexico City Neighborhood.”  </a:t>
            </a:r>
            <a:r>
              <a:rPr lang="en-US" i="1" dirty="0"/>
              <a:t>Journal of Contemporary Ethnography,</a:t>
            </a:r>
            <a:r>
              <a:rPr lang="en-US" dirty="0"/>
              <a:t> 2019. </a:t>
            </a:r>
            <a:r>
              <a:rPr lang="en-US" u="sng" dirty="0">
                <a:hlinkClick r:id="rId2"/>
              </a:rPr>
              <a:t>https://doi.org/10.1177/0891241619827633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Criminal Justice</a:t>
            </a:r>
            <a:endParaRPr lang="en-US" dirty="0"/>
          </a:p>
        </p:txBody>
      </p:sp>
      <p:pic>
        <p:nvPicPr>
          <p:cNvPr id="3074" name="Picture 2" descr="roger guy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Laura Harris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Harris, Laura. “How to use H5P Widgets for </a:t>
            </a:r>
            <a:r>
              <a:rPr lang="en-US" dirty="0" smtClean="0"/>
              <a:t>Literacy Instruction.” </a:t>
            </a:r>
            <a:r>
              <a:rPr lang="en-US" i="1" dirty="0" smtClean="0"/>
              <a:t>Computers in Libraries</a:t>
            </a:r>
            <a:r>
              <a:rPr lang="en-US" dirty="0" smtClean="0"/>
              <a:t>, vol. 38, no. 9, </a:t>
            </a:r>
            <a:r>
              <a:rPr lang="en-US" dirty="0"/>
              <a:t>2018, pp. 17-21.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12569"/>
          <a:stretch>
            <a:fillRect/>
          </a:stretch>
        </p:blipFill>
        <p:spPr/>
      </p:pic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Deale Hutton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Hutton, Deale. </a:t>
            </a:r>
            <a:r>
              <a:rPr lang="en-US" i="1" dirty="0"/>
              <a:t>Storm Warnings Artists Respond to Climate Change</a:t>
            </a:r>
            <a:r>
              <a:rPr lang="en-US" dirty="0"/>
              <a:t>. July 20, 2018-July 29, 2018, Fair Haven Arts Center, Fair Haven, New York.  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Library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869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Gonzalo </a:t>
            </a:r>
            <a:r>
              <a:rPr lang="en-US" dirty="0" err="1" smtClean="0"/>
              <a:t>Aguiar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763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Aguiar</a:t>
            </a:r>
            <a:r>
              <a:rPr lang="en-US" dirty="0"/>
              <a:t>, Gonzalo. “</a:t>
            </a:r>
            <a:r>
              <a:rPr lang="en-US" dirty="0" err="1"/>
              <a:t>Avatares</a:t>
            </a:r>
            <a:r>
              <a:rPr lang="en-US" dirty="0"/>
              <a:t> de la </a:t>
            </a:r>
            <a:r>
              <a:rPr lang="en-US" dirty="0" err="1"/>
              <a:t>Funcion</a:t>
            </a:r>
            <a:r>
              <a:rPr lang="en-US" dirty="0"/>
              <a:t> </a:t>
            </a:r>
            <a:r>
              <a:rPr lang="en-US" dirty="0" err="1"/>
              <a:t>Intelectual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Democratico</a:t>
            </a:r>
            <a:r>
              <a:rPr lang="en-US" dirty="0"/>
              <a:t> de Jose Enrique </a:t>
            </a:r>
            <a:r>
              <a:rPr lang="en-US" dirty="0" err="1"/>
              <a:t>Rodo</a:t>
            </a:r>
            <a:r>
              <a:rPr lang="en-US" dirty="0"/>
              <a:t>.”  </a:t>
            </a:r>
            <a:r>
              <a:rPr lang="en-US" i="1" dirty="0" err="1"/>
              <a:t>Lecturas</a:t>
            </a:r>
            <a:r>
              <a:rPr lang="en-US" i="1" dirty="0"/>
              <a:t> </a:t>
            </a:r>
            <a:r>
              <a:rPr lang="en-US" i="1" dirty="0" err="1"/>
              <a:t>Contemporaneas</a:t>
            </a:r>
            <a:r>
              <a:rPr lang="en-US" i="1" dirty="0"/>
              <a:t> de Jose Enrique </a:t>
            </a:r>
            <a:r>
              <a:rPr lang="en-US" i="1" dirty="0" err="1"/>
              <a:t>Rodo</a:t>
            </a:r>
            <a:r>
              <a:rPr lang="en-US" i="1" dirty="0"/>
              <a:t>. </a:t>
            </a:r>
            <a:r>
              <a:rPr lang="en-US" dirty="0"/>
              <a:t>Edited by Jose Ramiro </a:t>
            </a:r>
            <a:r>
              <a:rPr lang="en-US" dirty="0" err="1"/>
              <a:t>Podetti</a:t>
            </a:r>
            <a:r>
              <a:rPr lang="en-US" dirty="0"/>
              <a:t>, </a:t>
            </a:r>
            <a:r>
              <a:rPr lang="en-US" dirty="0" err="1"/>
              <a:t>Sociedad</a:t>
            </a:r>
            <a:r>
              <a:rPr lang="en-US" dirty="0"/>
              <a:t> </a:t>
            </a:r>
            <a:r>
              <a:rPr lang="en-US" dirty="0" err="1"/>
              <a:t>Rodoniana</a:t>
            </a:r>
            <a:r>
              <a:rPr lang="en-US" dirty="0"/>
              <a:t>, 2018, pp. 13-29. 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23582" y="4946074"/>
            <a:ext cx="3856038" cy="1797356"/>
          </a:xfrm>
        </p:spPr>
        <p:txBody>
          <a:bodyPr/>
          <a:lstStyle/>
          <a:p>
            <a:r>
              <a:rPr lang="en-US" sz="3400" dirty="0" smtClean="0"/>
              <a:t>Modern Languages &amp; Literatures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8325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Carolina </a:t>
            </a:r>
            <a:r>
              <a:rPr lang="en-US" dirty="0" err="1"/>
              <a:t>Ilie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Ilie</a:t>
            </a:r>
            <a:r>
              <a:rPr lang="en-US" dirty="0"/>
              <a:t>, Carolina C. and Zachariah S. </a:t>
            </a:r>
            <a:r>
              <a:rPr lang="en-US" dirty="0" err="1"/>
              <a:t>Schrecengost</a:t>
            </a:r>
            <a:r>
              <a:rPr lang="en-US" dirty="0"/>
              <a:t>.</a:t>
            </a:r>
            <a:r>
              <a:rPr lang="en-US" i="1" dirty="0"/>
              <a:t> Electrodynamics: problems and solutions</a:t>
            </a:r>
            <a:r>
              <a:rPr lang="en-US" dirty="0"/>
              <a:t>. Morgan and Claypool, 2018.</a:t>
            </a:r>
          </a:p>
          <a:p>
            <a:r>
              <a:rPr lang="en-US" dirty="0" err="1"/>
              <a:t>Ilie</a:t>
            </a:r>
            <a:r>
              <a:rPr lang="en-US" dirty="0"/>
              <a:t>, CC, et al. “Inkjet Printable-Photoactive all Inorganic Perovskite Films with Long Effective </a:t>
            </a:r>
            <a:r>
              <a:rPr lang="en-US" dirty="0" err="1"/>
              <a:t>Photocarrier</a:t>
            </a:r>
            <a:r>
              <a:rPr lang="en-US" dirty="0"/>
              <a:t> Lifetimes.” </a:t>
            </a:r>
            <a:r>
              <a:rPr lang="en-US" i="1" dirty="0"/>
              <a:t>Journal of Physics: Condensed Matter,</a:t>
            </a:r>
            <a:r>
              <a:rPr lang="en-US" dirty="0"/>
              <a:t> vol. 20, 2018.</a:t>
            </a:r>
          </a:p>
          <a:p>
            <a:r>
              <a:rPr lang="en-US" dirty="0"/>
              <a:t> </a:t>
            </a:r>
            <a:r>
              <a:rPr lang="en-US" u="sng" dirty="0">
                <a:hlinkClick r:id="rId2"/>
              </a:rPr>
              <a:t>https://doi.org/10.1088/1361-648X/aab986</a:t>
            </a:r>
            <a:endParaRPr lang="en-US" dirty="0"/>
          </a:p>
          <a:p>
            <a:r>
              <a:rPr lang="en-US" dirty="0"/>
              <a:t>Richmond, Dylan, et al. “Inkjet Printing All Inorganic Halide Perovskite Inks for Photovoltaic Applications.”  </a:t>
            </a:r>
            <a:r>
              <a:rPr lang="en-US" i="1" dirty="0"/>
              <a:t>Journal of Visualized </a:t>
            </a:r>
            <a:r>
              <a:rPr lang="en-US" i="1" dirty="0" smtClean="0"/>
              <a:t>Experiments,</a:t>
            </a:r>
            <a:r>
              <a:rPr lang="en-US" dirty="0" smtClean="0"/>
              <a:t> </a:t>
            </a:r>
            <a:r>
              <a:rPr lang="en-US" dirty="0"/>
              <a:t>January 2019. </a:t>
            </a:r>
            <a:r>
              <a:rPr lang="en-US" u="sng" dirty="0">
                <a:hlinkClick r:id="rId3"/>
              </a:rPr>
              <a:t>https://doi.org/10.3791/58760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5563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Shashi </a:t>
            </a:r>
            <a:r>
              <a:rPr lang="en-US" b="1" dirty="0" err="1" smtClean="0"/>
              <a:t>Kanbur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1759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541417"/>
            <a:ext cx="4135483" cy="41718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Deb, </a:t>
            </a:r>
            <a:r>
              <a:rPr lang="en-US" dirty="0" err="1"/>
              <a:t>Sukanta</a:t>
            </a:r>
            <a:r>
              <a:rPr lang="en-US" dirty="0"/>
              <a:t>. “Geometry of the Large </a:t>
            </a:r>
            <a:r>
              <a:rPr lang="en-US" dirty="0" err="1"/>
              <a:t>Magellanic</a:t>
            </a:r>
            <a:r>
              <a:rPr lang="en-US" dirty="0"/>
              <a:t> Cloud using </a:t>
            </a:r>
            <a:r>
              <a:rPr lang="en-US" dirty="0" err="1"/>
              <a:t>Multiwavelength</a:t>
            </a:r>
            <a:r>
              <a:rPr lang="en-US" dirty="0"/>
              <a:t> Photometry of Classical </a:t>
            </a:r>
            <a:r>
              <a:rPr lang="en-US" dirty="0" err="1"/>
              <a:t>Cepheids</a:t>
            </a:r>
            <a:r>
              <a:rPr lang="en-US" dirty="0"/>
              <a:t>.”  </a:t>
            </a:r>
            <a:r>
              <a:rPr lang="en-US" i="1" dirty="0"/>
              <a:t>Monthly Notices of the Royal Astronomical Society</a:t>
            </a:r>
            <a:r>
              <a:rPr lang="en-US" dirty="0"/>
              <a:t>, vol. 478, no. 2, 2018, pp. 2526-2540.</a:t>
            </a:r>
          </a:p>
          <a:p>
            <a:r>
              <a:rPr lang="en-US" dirty="0"/>
              <a:t>Das, </a:t>
            </a:r>
            <a:r>
              <a:rPr lang="en-US" dirty="0" err="1"/>
              <a:t>Susmita</a:t>
            </a:r>
            <a:r>
              <a:rPr lang="en-US" dirty="0"/>
              <a:t>, et al. “On the Variation of Light-curve Parameters of RR </a:t>
            </a:r>
            <a:r>
              <a:rPr lang="en-US" dirty="0" err="1"/>
              <a:t>Lyrae</a:t>
            </a:r>
            <a:r>
              <a:rPr lang="en-US" dirty="0"/>
              <a:t> Variables of Multiple Wavelengths.”  </a:t>
            </a:r>
            <a:r>
              <a:rPr lang="en-US" i="1" dirty="0"/>
              <a:t>Monthly Notices of the Royal Astronomical Society</a:t>
            </a:r>
            <a:r>
              <a:rPr lang="en-US" dirty="0"/>
              <a:t>, vol. 481, no. 2, 2018, pp. 2000-2017.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Sharon Kane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Kane, S. </a:t>
            </a:r>
            <a:r>
              <a:rPr lang="en-US" i="1" dirty="0"/>
              <a:t>Literacy and Learning in the Content Areas: Enhancing Knowledge in the Disciplines, </a:t>
            </a:r>
            <a:r>
              <a:rPr lang="en-US" dirty="0"/>
              <a:t>4th Edition. New York, NY: Routledge, 2019.  </a:t>
            </a:r>
          </a:p>
          <a:p>
            <a:r>
              <a:rPr lang="en-US" dirty="0" smtClean="0"/>
              <a:t>Kane</a:t>
            </a:r>
            <a:r>
              <a:rPr lang="en-US" dirty="0"/>
              <a:t>, S. “Readers' Hearts Seek Connection: Transactional Theory Applied to </a:t>
            </a:r>
            <a:r>
              <a:rPr lang="en-US" i="1" dirty="0"/>
              <a:t>The Heart Is a Lonely Hunter</a:t>
            </a:r>
            <a:r>
              <a:rPr lang="en-US" dirty="0"/>
              <a:t>.” </a:t>
            </a:r>
            <a:r>
              <a:rPr lang="en-US" i="1" dirty="0"/>
              <a:t>Critical Approaches to Teaching the High School Novel: Reinterpreting Canonical Literature.</a:t>
            </a:r>
            <a:r>
              <a:rPr lang="en-US" dirty="0"/>
              <a:t> Edited by C. Hill and V. </a:t>
            </a:r>
            <a:r>
              <a:rPr lang="en-US" dirty="0" err="1"/>
              <a:t>Malo-Juvera</a:t>
            </a:r>
            <a:r>
              <a:rPr lang="en-US" dirty="0"/>
              <a:t>, Routledge, 2019, pp. 87-103.</a:t>
            </a:r>
          </a:p>
          <a:p>
            <a:r>
              <a:rPr lang="en-US" dirty="0" smtClean="0"/>
              <a:t>Harrell</a:t>
            </a:r>
            <a:r>
              <a:rPr lang="en-US" dirty="0"/>
              <a:t>, M., and S. Kane.  “The Thing about Grieving: Intellectual and Emotional Work in Ali Benjamin's </a:t>
            </a:r>
            <a:r>
              <a:rPr lang="en-US" i="1" dirty="0"/>
              <a:t>The Thing about Jellyfish.”</a:t>
            </a:r>
            <a:r>
              <a:rPr lang="en-US" dirty="0"/>
              <a:t> </a:t>
            </a:r>
            <a:r>
              <a:rPr lang="en-US" i="1" dirty="0"/>
              <a:t>When Loss Gets Personal: Discussing Death through Literature in the Secondary ELA Classroom. </a:t>
            </a:r>
            <a:r>
              <a:rPr lang="en-US" dirty="0"/>
              <a:t>Edited by M.M. Falter and S.T. </a:t>
            </a:r>
            <a:r>
              <a:rPr lang="en-US" dirty="0" err="1"/>
              <a:t>Bickmore</a:t>
            </a:r>
            <a:r>
              <a:rPr lang="en-US" dirty="0"/>
              <a:t>, </a:t>
            </a:r>
            <a:r>
              <a:rPr lang="en-US" dirty="0" err="1"/>
              <a:t>Rowman</a:t>
            </a:r>
            <a:r>
              <a:rPr lang="en-US" dirty="0"/>
              <a:t> &amp; Littlefield, 2018, pp. 71-82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Curriculum &amp; Instruction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 r="41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49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Helen Knowles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Knowles, Helen. </a:t>
            </a:r>
            <a:r>
              <a:rPr lang="en-US" i="1" dirty="0"/>
              <a:t>The Tie Goes to Freedom: Justice Anthony M. Kennedy on Liberty.</a:t>
            </a:r>
            <a:r>
              <a:rPr lang="en-US" dirty="0"/>
              <a:t> </a:t>
            </a:r>
            <a:r>
              <a:rPr lang="en-US" dirty="0" err="1"/>
              <a:t>Rowman</a:t>
            </a:r>
            <a:r>
              <a:rPr lang="en-US" dirty="0"/>
              <a:t> &amp; Littlefield, 2018.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Political Science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90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Aleksandra </a:t>
            </a:r>
            <a:r>
              <a:rPr lang="en-US" b="1" dirty="0" err="1" smtClean="0"/>
              <a:t>Kraszpulska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Kraszpulska</a:t>
            </a:r>
            <a:r>
              <a:rPr lang="en-US" dirty="0"/>
              <a:t>, Aleksandra. “Lighting Design/Stage Management.” Program for </a:t>
            </a:r>
            <a:r>
              <a:rPr lang="en-US" i="1" dirty="0"/>
              <a:t>The Bicentennial Canal Theatre Project </a:t>
            </a:r>
            <a:r>
              <a:rPr lang="en-US" dirty="0"/>
              <a:t>at the H. Lee White Maritime Museum, Oswego, New York, Playbill, August 18, 2018, pp. 1-4.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Theatre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Daniel Kraus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Anco</a:t>
            </a:r>
            <a:r>
              <a:rPr lang="en-US" dirty="0"/>
              <a:t>, Stephen and Daniel Kraus. “Hamiltonian Structure of </a:t>
            </a:r>
            <a:r>
              <a:rPr lang="en-US" dirty="0" err="1"/>
              <a:t>Peakons</a:t>
            </a:r>
            <a:r>
              <a:rPr lang="en-US" dirty="0"/>
              <a:t> as Weak Solutions for the Modified </a:t>
            </a:r>
            <a:r>
              <a:rPr lang="en-US" dirty="0" err="1"/>
              <a:t>Camassa</a:t>
            </a:r>
            <a:r>
              <a:rPr lang="en-US" dirty="0"/>
              <a:t>-Holm Equation.”  </a:t>
            </a:r>
            <a:r>
              <a:rPr lang="en-US" i="1" dirty="0"/>
              <a:t>Discrete and Continuous Dynamical Systems,</a:t>
            </a:r>
            <a:r>
              <a:rPr lang="en-US" dirty="0"/>
              <a:t> vol. 38, no. 9, 2018, pp. 4449-4465.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8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8" y="685800"/>
            <a:ext cx="7086599" cy="1353639"/>
          </a:xfrm>
        </p:spPr>
        <p:txBody>
          <a:bodyPr>
            <a:normAutofit/>
          </a:bodyPr>
          <a:lstStyle/>
          <a:p>
            <a:r>
              <a:rPr lang="en-US" b="1" dirty="0" smtClean="0"/>
              <a:t>Juan Francisco </a:t>
            </a:r>
            <a:br>
              <a:rPr lang="en-US" b="1" dirty="0" smtClean="0"/>
            </a:br>
            <a:r>
              <a:rPr lang="en-US" b="1" dirty="0" smtClean="0"/>
              <a:t>La Manna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Graber, Todd and Juan Francisco La Manna. </a:t>
            </a:r>
            <a:r>
              <a:rPr lang="en-US" i="1" dirty="0" err="1" smtClean="0"/>
              <a:t>Winterreise</a:t>
            </a:r>
            <a:r>
              <a:rPr lang="en-US" i="1" dirty="0"/>
              <a:t>.</a:t>
            </a:r>
            <a:r>
              <a:rPr lang="en-US" dirty="0"/>
              <a:t> SUNY Oswego Music Department, 2017.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Music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1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Tamara </a:t>
            </a:r>
            <a:r>
              <a:rPr lang="en-US" dirty="0" err="1"/>
              <a:t>Lipke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Lipke</a:t>
            </a:r>
            <a:r>
              <a:rPr lang="en-US" dirty="0"/>
              <a:t>, Tamara B. “Mentoring Processes Strengthening Women’s Relational Leadership: A Pilot Study.” </a:t>
            </a:r>
            <a:r>
              <a:rPr lang="en-US" i="1" dirty="0" err="1"/>
              <a:t>Periferia</a:t>
            </a:r>
            <a:r>
              <a:rPr lang="en-US" i="1" dirty="0"/>
              <a:t>,</a:t>
            </a:r>
            <a:r>
              <a:rPr lang="en-US" dirty="0"/>
              <a:t> vol. 10, no. 2, 2018, pp. 80-102.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Educational Administration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791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James </a:t>
            </a:r>
            <a:r>
              <a:rPr lang="en-US" b="1" dirty="0" err="1" smtClean="0"/>
              <a:t>MacKenzie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Gump, Brooks B., et al. “Background Lead and Mercury Exposures: Psychological and Behavioral Problems in Children.” </a:t>
            </a:r>
            <a:r>
              <a:rPr lang="en-US" i="1" dirty="0"/>
              <a:t>Environmental Research,</a:t>
            </a:r>
            <a:r>
              <a:rPr lang="en-US" dirty="0"/>
              <a:t> vol. 158, 2018, pp. 576-582.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Biological Sciences </a:t>
            </a:r>
            <a:endParaRPr lang="en-US" dirty="0"/>
          </a:p>
        </p:txBody>
      </p:sp>
      <p:pic>
        <p:nvPicPr>
          <p:cNvPr id="1026" name="Picture 2" descr="Jim MacKenzie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Jod</a:t>
            </a:r>
            <a:r>
              <a:rPr lang="en-US" dirty="0" smtClean="0"/>
              <a:t>i Ann Mullen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Mullen</a:t>
            </a:r>
            <a:r>
              <a:rPr lang="en-US" dirty="0"/>
              <a:t>, Jodi Ann. </a:t>
            </a:r>
            <a:r>
              <a:rPr lang="en-US" i="1" dirty="0"/>
              <a:t>Raising Freakishly Well Behaved Kids.</a:t>
            </a:r>
            <a:r>
              <a:rPr lang="en-US" dirty="0"/>
              <a:t> Integrative Counseling Services, 2018.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r="2502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Counseling &amp; Psychological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Christopher </a:t>
            </a:r>
            <a:r>
              <a:rPr lang="en-US" dirty="0" err="1"/>
              <a:t>Baltus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Baltus</a:t>
            </a:r>
            <a:r>
              <a:rPr lang="en-US" dirty="0"/>
              <a:t>, Christopher. “</a:t>
            </a:r>
            <a:r>
              <a:rPr lang="en-US" dirty="0" err="1"/>
              <a:t>Monge’s</a:t>
            </a:r>
            <a:r>
              <a:rPr lang="en-US" dirty="0"/>
              <a:t> Descriptive Geometry in Three Examples.” </a:t>
            </a:r>
            <a:r>
              <a:rPr lang="en-US" i="1" dirty="0"/>
              <a:t>Proceedings of the Canadian Society for History and Philosophy of Mathematics.</a:t>
            </a:r>
            <a:r>
              <a:rPr lang="en-US" dirty="0"/>
              <a:t> Edited by Maria Zack and Dirk </a:t>
            </a:r>
            <a:r>
              <a:rPr lang="en-US" dirty="0" err="1"/>
              <a:t>Schlimm</a:t>
            </a:r>
            <a:r>
              <a:rPr lang="en-US" dirty="0"/>
              <a:t>, 2018, pp. 109-120.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Mathematics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54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John Myers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Myers, John. “Homological Criteria for Minimal Multiplicity.”  </a:t>
            </a:r>
            <a:r>
              <a:rPr lang="en-US" i="1" dirty="0"/>
              <a:t>Journal of Algebra</a:t>
            </a:r>
            <a:r>
              <a:rPr lang="en-US" dirty="0"/>
              <a:t>, vol. 523, 2019, pp. 285-310.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9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Ampalavanar</a:t>
            </a:r>
            <a:r>
              <a:rPr lang="en-US" dirty="0"/>
              <a:t> </a:t>
            </a:r>
            <a:r>
              <a:rPr lang="en-US" dirty="0" err="1"/>
              <a:t>Nanthakumar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Nanthakumar</a:t>
            </a:r>
            <a:r>
              <a:rPr lang="en-US" dirty="0"/>
              <a:t>, A. “On the Error Rate Comparison of the Quadratic Discriminant Function, Euclidean Distance Classifier, Fisher’s Linear Discriminant Function and the Vine Copulas.”  </a:t>
            </a:r>
            <a:r>
              <a:rPr lang="en-US" i="1" dirty="0"/>
              <a:t>International Journal of Statistics and Probability,</a:t>
            </a:r>
            <a:r>
              <a:rPr lang="en-US" dirty="0"/>
              <a:t> vol. 8, no. 1, 2019, pp.113-119.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Peter Newell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Sommer</a:t>
            </a:r>
            <a:r>
              <a:rPr lang="en-US" dirty="0"/>
              <a:t>, Andrew J. and Peter D. Newell. “Metabolic Basis for Mutualism Between Gut Bacteria and Its Impact on the </a:t>
            </a:r>
            <a:r>
              <a:rPr lang="en-US" i="1" dirty="0"/>
              <a:t>Drosophila</a:t>
            </a:r>
            <a:r>
              <a:rPr lang="en-US" dirty="0"/>
              <a:t> Melanogaster Host.”  </a:t>
            </a:r>
            <a:r>
              <a:rPr lang="en-US" i="1" dirty="0"/>
              <a:t>Applied and Environmental Microbiology</a:t>
            </a:r>
            <a:r>
              <a:rPr lang="en-US" dirty="0"/>
              <a:t>, vol. 8, no. 2, 2019, pp. 1-15.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Biological Sciences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95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Benjamin </a:t>
            </a:r>
            <a:r>
              <a:rPr lang="en-US" b="1" dirty="0" err="1" smtClean="0"/>
              <a:t>Ogwo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Ogwo</a:t>
            </a:r>
            <a:r>
              <a:rPr lang="en-US" dirty="0"/>
              <a:t>, Benjamin A. “Global Perspective and Trends in Work-based Learning of Technical and Vocational Education and Training (TVET) </a:t>
            </a:r>
            <a:r>
              <a:rPr lang="en-US" dirty="0" err="1"/>
              <a:t>Programmes</a:t>
            </a:r>
            <a:r>
              <a:rPr lang="en-US" dirty="0"/>
              <a:t> in Sub-Saharan Africa.” </a:t>
            </a:r>
            <a:r>
              <a:rPr lang="en-US" i="1" dirty="0"/>
              <a:t>Work-based learning as a pathway to competence-based education - A UNEVOC Network contribution.</a:t>
            </a:r>
            <a:r>
              <a:rPr lang="en-US" dirty="0"/>
              <a:t> Edited by </a:t>
            </a:r>
            <a:r>
              <a:rPr lang="en-US" dirty="0" err="1"/>
              <a:t>Anke</a:t>
            </a:r>
            <a:r>
              <a:rPr lang="en-US" dirty="0"/>
              <a:t> </a:t>
            </a:r>
            <a:r>
              <a:rPr lang="en-US" dirty="0" err="1"/>
              <a:t>Bahl</a:t>
            </a:r>
            <a:r>
              <a:rPr lang="en-US" dirty="0"/>
              <a:t> and Agnes </a:t>
            </a:r>
            <a:r>
              <a:rPr lang="en-US" dirty="0" err="1"/>
              <a:t>Dietzen</a:t>
            </a:r>
            <a:r>
              <a:rPr lang="en-US" dirty="0"/>
              <a:t>, 2018, pp. 147-161.</a:t>
            </a:r>
          </a:p>
          <a:p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2504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400" dirty="0"/>
              <a:t>Career &amp; </a:t>
            </a:r>
            <a:r>
              <a:rPr lang="en-US" sz="3400" dirty="0" smtClean="0"/>
              <a:t>Technical Educator </a:t>
            </a:r>
            <a:r>
              <a:rPr lang="en-US" sz="3400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37488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Alanna Ossa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Ossa, Alanna and Andrea Gregory.  “Subsistence, Ceramic Production, and Exchange at Farmstead Sites on the Queen Creek Bajada.”  </a:t>
            </a:r>
            <a:r>
              <a:rPr lang="en-US" i="1" dirty="0"/>
              <a:t>Journal of Arizona Archaeology</a:t>
            </a:r>
            <a:r>
              <a:rPr lang="en-US" dirty="0"/>
              <a:t>, vol. 6, no. 1, 2018, pp. 44-62.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r="2030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Anthropology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James Pagano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/>
              <a:t>Crimmins</a:t>
            </a:r>
            <a:r>
              <a:rPr lang="en-US" dirty="0"/>
              <a:t>, Bernard S., et al. “Commentary: Integrating Non-Targeted and Targeted Chemical Screening in Great Lakes Fish Monitoring Programs.”  </a:t>
            </a:r>
            <a:r>
              <a:rPr lang="en-US" i="1" dirty="0"/>
              <a:t>Journal of Great Lakes Research</a:t>
            </a:r>
            <a:r>
              <a:rPr lang="en-US" dirty="0"/>
              <a:t>, vol. 44, no. 5, 2018, pp. 1127-1135.</a:t>
            </a:r>
          </a:p>
          <a:p>
            <a:r>
              <a:rPr lang="en-US" dirty="0"/>
              <a:t>Zhou, </a:t>
            </a:r>
            <a:r>
              <a:rPr lang="en-US" dirty="0" err="1"/>
              <a:t>Chuanlong</a:t>
            </a:r>
            <a:r>
              <a:rPr lang="en-US" dirty="0"/>
              <a:t>, et al.  “Polychlorinated Biphenyls and Organochlorine Pesticides Concentration Patterns and Trends in Top Predator Fish of Laurentian Great Lakes from 1999-2014.”  </a:t>
            </a:r>
            <a:r>
              <a:rPr lang="en-US" i="1" dirty="0"/>
              <a:t>Journal of Great Lakes Research,</a:t>
            </a:r>
            <a:r>
              <a:rPr lang="en-US" dirty="0"/>
              <a:t> vol. 44, no. 4, 2018, pp. 716-724.</a:t>
            </a:r>
          </a:p>
          <a:p>
            <a:r>
              <a:rPr lang="en-US" dirty="0"/>
              <a:t>Garner, Andrew J. and James Pagano. “Trends of Polychlorinated Dioxins, Polychlorinated Furans, and Dioxin-like Polychlorinated Biphenyls in Chinook and Coho Salmonid Eggs from a Great Lakes Tributary.”  </a:t>
            </a:r>
            <a:r>
              <a:rPr lang="en-US" i="1" dirty="0"/>
              <a:t>Environmental Pollution,</a:t>
            </a:r>
            <a:r>
              <a:rPr lang="en-US" dirty="0"/>
              <a:t> vol. 247, 2019, pp. 1039-1045.</a:t>
            </a:r>
          </a:p>
          <a:p>
            <a:r>
              <a:rPr lang="en-US" dirty="0"/>
              <a:t>Wu, Yan, et al.  “Spatial and Temporal Trends (2004-2016) of Selected Alternative Flame Retardants in Fish of the Laurentian Great Lakes.”  </a:t>
            </a:r>
            <a:r>
              <a:rPr lang="en-US" i="1" dirty="0"/>
              <a:t>Environmental Science and Technology,</a:t>
            </a:r>
            <a:r>
              <a:rPr lang="en-US" dirty="0"/>
              <a:t> vol. 53, no. 4, 2019, pp. 1786-1796.</a:t>
            </a:r>
          </a:p>
          <a:p>
            <a:endParaRPr lang="en-US" sz="2000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Ritu</a:t>
            </a:r>
            <a:r>
              <a:rPr lang="en-US" b="1" dirty="0" smtClean="0"/>
              <a:t> </a:t>
            </a:r>
            <a:r>
              <a:rPr lang="en-US" b="1" dirty="0" err="1" smtClean="0"/>
              <a:t>Radhakrishnan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Radhakrishnan</a:t>
            </a:r>
            <a:r>
              <a:rPr lang="en-US" dirty="0"/>
              <a:t>, R. ”Beyond Anne Frank: Exploring the Aesthetics in Children’s and Young Adult Literature to Develop Critical Literacy Practices in the Social Studies </a:t>
            </a:r>
            <a:br>
              <a:rPr lang="en-US" dirty="0"/>
            </a:br>
            <a:r>
              <a:rPr lang="en-US" dirty="0"/>
              <a:t>Classroom.” </a:t>
            </a:r>
            <a:r>
              <a:rPr lang="en-US" i="1" dirty="0"/>
              <a:t>Critical Literacy Initiatives for Civic Engagements</a:t>
            </a:r>
            <a:r>
              <a:rPr lang="en-US" dirty="0"/>
              <a:t>. Edited by A. Cartwright and E. Reeves, IGI-Global, 2019.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Radhakrishnan</a:t>
            </a:r>
            <a:r>
              <a:rPr lang="en-US" dirty="0"/>
              <a:t>, R. “The Earth Without Art is Just “eh”.” </a:t>
            </a:r>
            <a:r>
              <a:rPr lang="en-US" i="1" dirty="0"/>
              <a:t>Racial Tensions and the Public Schools: What Should Educators Do?. </a:t>
            </a:r>
            <a:r>
              <a:rPr lang="en-US" dirty="0"/>
              <a:t>Edited by S. Jones, E. Sheffield and J. </a:t>
            </a:r>
            <a:r>
              <a:rPr lang="en-US" dirty="0" err="1"/>
              <a:t>Heybach</a:t>
            </a:r>
            <a:r>
              <a:rPr lang="en-US" i="1" dirty="0"/>
              <a:t>, </a:t>
            </a:r>
            <a:r>
              <a:rPr lang="en-US" dirty="0"/>
              <a:t>Academy for Educational Studies, 2019.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Curriculum &amp; Instruction</a:t>
            </a:r>
            <a:endParaRPr lang="en-US" sz="3400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r="114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9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Tania </a:t>
            </a:r>
            <a:r>
              <a:rPr lang="en-US" dirty="0" err="1"/>
              <a:t>Ramalho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Ramahlo</a:t>
            </a:r>
            <a:r>
              <a:rPr lang="en-US" dirty="0"/>
              <a:t>, Tania. “Paulo </a:t>
            </a:r>
            <a:r>
              <a:rPr lang="en-US" dirty="0" err="1"/>
              <a:t>Friere</a:t>
            </a:r>
            <a:r>
              <a:rPr lang="en-US" dirty="0"/>
              <a:t> and Communication Studies.” </a:t>
            </a:r>
            <a:r>
              <a:rPr lang="en-US" i="1" dirty="0"/>
              <a:t>Oxford Research Encyclopedia of Communication,</a:t>
            </a:r>
            <a:r>
              <a:rPr lang="en-US" dirty="0"/>
              <a:t> 2018.</a:t>
            </a:r>
          </a:p>
          <a:p>
            <a:r>
              <a:rPr lang="en-US" dirty="0" err="1"/>
              <a:t>Ramalho</a:t>
            </a:r>
            <a:r>
              <a:rPr lang="en-US" dirty="0"/>
              <a:t>, Tania. “</a:t>
            </a:r>
            <a:r>
              <a:rPr lang="en-US" dirty="0" err="1"/>
              <a:t>Vendo</a:t>
            </a:r>
            <a:r>
              <a:rPr lang="en-US" dirty="0"/>
              <a:t> De </a:t>
            </a:r>
            <a:r>
              <a:rPr lang="en-US" dirty="0" err="1"/>
              <a:t>Perto</a:t>
            </a:r>
            <a:r>
              <a:rPr lang="en-US" dirty="0"/>
              <a:t> o </a:t>
            </a:r>
            <a:r>
              <a:rPr lang="en-US" dirty="0" err="1"/>
              <a:t>Bicho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Toca</a:t>
            </a:r>
            <a:r>
              <a:rPr lang="en-US" dirty="0"/>
              <a:t>: </a:t>
            </a:r>
            <a:r>
              <a:rPr lang="en-US" dirty="0" err="1"/>
              <a:t>Expondo</a:t>
            </a:r>
            <a:r>
              <a:rPr lang="en-US" dirty="0"/>
              <a:t> o Impostor Neoliberal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Educacao</a:t>
            </a:r>
            <a:r>
              <a:rPr lang="en-US" dirty="0"/>
              <a:t>.” </a:t>
            </a:r>
            <a:r>
              <a:rPr lang="en-US" i="1" dirty="0" err="1"/>
              <a:t>Revista</a:t>
            </a:r>
            <a:r>
              <a:rPr lang="en-US" i="1" dirty="0"/>
              <a:t> </a:t>
            </a:r>
            <a:r>
              <a:rPr lang="en-US" i="1" dirty="0" err="1"/>
              <a:t>Educacao</a:t>
            </a:r>
            <a:r>
              <a:rPr lang="en-US" i="1" dirty="0"/>
              <a:t> e </a:t>
            </a:r>
            <a:r>
              <a:rPr lang="en-US" i="1" dirty="0" err="1"/>
              <a:t>Emancipacao</a:t>
            </a:r>
            <a:r>
              <a:rPr lang="en-US" dirty="0"/>
              <a:t>, </a:t>
            </a:r>
            <a:r>
              <a:rPr lang="en-US" dirty="0" err="1"/>
              <a:t>vol</a:t>
            </a:r>
            <a:r>
              <a:rPr lang="en-US" dirty="0"/>
              <a:t>, 11, no. 3, 2018, pp. 291-314.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Curriculum &amp; Instruction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05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Allison Rank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763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Rank, Allison and Heather Pool. “Exposing the War on Women: The Limits of Law and Power of Care to Address Sexual Violence in Contemporary Crime Drama.”  </a:t>
            </a:r>
            <a:r>
              <a:rPr lang="en-US" i="1" dirty="0"/>
              <a:t>New Political Science.</a:t>
            </a:r>
            <a:r>
              <a:rPr lang="en-US" dirty="0"/>
              <a:t> vol. 41, no. 1, 2019, pp. 36-54. </a:t>
            </a:r>
            <a:r>
              <a:rPr lang="en-US" u="sng" dirty="0">
                <a:hlinkClick r:id="rId3"/>
              </a:rPr>
              <a:t>https://doi.org/10.1080/07393148.2018.1558036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Political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Mary Rodgers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Rodgers, Mary T. and James E. Payne. “Monetary Policy and Copper Price Bust: A Reassessment of the Causes of the 1907 Panic.” </a:t>
            </a:r>
            <a:r>
              <a:rPr lang="en-US" i="1" dirty="0"/>
              <a:t>Research in Economic History,</a:t>
            </a:r>
            <a:r>
              <a:rPr lang="en-US" dirty="0"/>
              <a:t> vol. 34, 2018, pp. 99-133.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Business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56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Sandy </a:t>
            </a:r>
            <a:r>
              <a:rPr lang="en-US" b="1" dirty="0" err="1" smtClean="0"/>
              <a:t>Bargainnier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Bargainnier</a:t>
            </a:r>
            <a:r>
              <a:rPr lang="en-US" dirty="0"/>
              <a:t>, Sandy, et al. “Socio-Cultural Factors that Support the Successful Transition of Refugees from Middle School to College.”  </a:t>
            </a:r>
            <a:r>
              <a:rPr lang="en-US" i="1" dirty="0"/>
              <a:t>Refugee Education: Integration and Acceptance of Refugees in Mainstream Society.,</a:t>
            </a:r>
            <a:r>
              <a:rPr lang="en-US" dirty="0"/>
              <a:t> Edited by Patrick </a:t>
            </a:r>
            <a:r>
              <a:rPr lang="en-US" dirty="0" err="1"/>
              <a:t>Blessinger</a:t>
            </a:r>
            <a:r>
              <a:rPr lang="en-US" dirty="0"/>
              <a:t>, Emerald Publishing Limited, vol. 11, 2018, pp. 125-137</a:t>
            </a:r>
            <a:r>
              <a:rPr lang="en-US" dirty="0" smtClean="0"/>
              <a:t>.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6" r="2504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Health Promotion &amp; Wellness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633" y="306977"/>
            <a:ext cx="5690230" cy="135363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Beatriz Salcedo-</a:t>
            </a:r>
            <a:r>
              <a:rPr lang="en-US" sz="4000" dirty="0" err="1" smtClean="0"/>
              <a:t>Strumpf</a:t>
            </a:r>
            <a:endParaRPr lang="en-US" sz="4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489165"/>
            <a:ext cx="5318313" cy="485938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Salcedo-</a:t>
            </a:r>
            <a:r>
              <a:rPr lang="en-US" dirty="0" err="1"/>
              <a:t>Strumpf</a:t>
            </a:r>
            <a:r>
              <a:rPr lang="en-US" dirty="0"/>
              <a:t>, Beatriz. “An American Affaire.” </a:t>
            </a:r>
            <a:r>
              <a:rPr lang="en-US" i="1" dirty="0"/>
              <a:t>20 </a:t>
            </a:r>
            <a:r>
              <a:rPr lang="en-US" i="1" dirty="0" err="1"/>
              <a:t>anos</a:t>
            </a:r>
            <a:r>
              <a:rPr lang="en-US" i="1" dirty="0"/>
              <a:t> de </a:t>
            </a:r>
            <a:r>
              <a:rPr lang="en-US" i="1" dirty="0" err="1"/>
              <a:t>cuentos</a:t>
            </a:r>
            <a:r>
              <a:rPr lang="en-US" i="1" dirty="0"/>
              <a:t> </a:t>
            </a:r>
            <a:r>
              <a:rPr lang="en-US" i="1" dirty="0" err="1"/>
              <a:t>alrededor</a:t>
            </a:r>
            <a:r>
              <a:rPr lang="en-US" i="1" dirty="0"/>
              <a:t> de la Mesa </a:t>
            </a:r>
            <a:r>
              <a:rPr lang="en-US" i="1" dirty="0" err="1"/>
              <a:t>Literaria</a:t>
            </a:r>
            <a:r>
              <a:rPr lang="en-US" i="1" dirty="0"/>
              <a:t>. </a:t>
            </a:r>
            <a:r>
              <a:rPr lang="en-US" i="1" dirty="0" err="1"/>
              <a:t>Antologia</a:t>
            </a:r>
            <a:r>
              <a:rPr lang="en-US" i="1" dirty="0"/>
              <a:t>. </a:t>
            </a:r>
            <a:r>
              <a:rPr lang="en-US" dirty="0"/>
              <a:t>Edited by Alondra </a:t>
            </a:r>
            <a:r>
              <a:rPr lang="en-US" dirty="0" err="1"/>
              <a:t>Jcobo</a:t>
            </a:r>
            <a:r>
              <a:rPr lang="en-US" dirty="0"/>
              <a:t> Torres, La Mesa </a:t>
            </a:r>
            <a:r>
              <a:rPr lang="en-US" dirty="0" err="1"/>
              <a:t>Literaria</a:t>
            </a:r>
            <a:r>
              <a:rPr lang="en-US" dirty="0"/>
              <a:t>, 2017, pp. 169-172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Salcedo-</a:t>
            </a:r>
            <a:r>
              <a:rPr lang="en-US" dirty="0" err="1"/>
              <a:t>Strumpf</a:t>
            </a:r>
            <a:r>
              <a:rPr lang="en-US" dirty="0"/>
              <a:t>, Beatriz.  “La </a:t>
            </a:r>
            <a:r>
              <a:rPr lang="en-US" dirty="0" err="1"/>
              <a:t>incertidumbre</a:t>
            </a:r>
            <a:r>
              <a:rPr lang="en-US" dirty="0"/>
              <a:t>.”  </a:t>
            </a:r>
            <a:r>
              <a:rPr lang="en-US" i="1" dirty="0"/>
              <a:t>Lo Dulce Y Lo </a:t>
            </a:r>
            <a:r>
              <a:rPr lang="en-US" i="1" dirty="0" err="1"/>
              <a:t>Amargo</a:t>
            </a:r>
            <a:r>
              <a:rPr lang="en-US" i="1" dirty="0"/>
              <a:t> De La Palabra. </a:t>
            </a:r>
            <a:r>
              <a:rPr lang="en-US" dirty="0"/>
              <a:t> Edited by Alondra </a:t>
            </a:r>
            <a:r>
              <a:rPr lang="en-US" dirty="0" err="1"/>
              <a:t>Jcobo</a:t>
            </a:r>
            <a:r>
              <a:rPr lang="en-US" dirty="0"/>
              <a:t> Torres, 2017, pp. 153-156</a:t>
            </a:r>
          </a:p>
          <a:p>
            <a:r>
              <a:rPr lang="en-US" dirty="0"/>
              <a:t>Salcedo-</a:t>
            </a:r>
            <a:r>
              <a:rPr lang="en-US" dirty="0" err="1"/>
              <a:t>Strumpf</a:t>
            </a:r>
            <a:r>
              <a:rPr lang="en-US" dirty="0"/>
              <a:t>, Beatriz. “</a:t>
            </a:r>
            <a:r>
              <a:rPr lang="en-US" dirty="0" err="1"/>
              <a:t>En</a:t>
            </a:r>
            <a:r>
              <a:rPr lang="en-US" dirty="0"/>
              <a:t> Ithaca, New Yok.” </a:t>
            </a:r>
            <a:r>
              <a:rPr lang="en-US" i="1" dirty="0"/>
              <a:t>20 </a:t>
            </a:r>
            <a:r>
              <a:rPr lang="en-US" i="1" dirty="0" err="1"/>
              <a:t>anos</a:t>
            </a:r>
            <a:r>
              <a:rPr lang="en-US" i="1" dirty="0"/>
              <a:t> de </a:t>
            </a:r>
            <a:r>
              <a:rPr lang="en-US" i="1" dirty="0" err="1"/>
              <a:t>cuentos</a:t>
            </a:r>
            <a:r>
              <a:rPr lang="en-US" i="1" dirty="0"/>
              <a:t> </a:t>
            </a:r>
            <a:r>
              <a:rPr lang="en-US" i="1" dirty="0" err="1"/>
              <a:t>alrededor</a:t>
            </a:r>
            <a:r>
              <a:rPr lang="en-US" i="1" dirty="0"/>
              <a:t> de la Mesa </a:t>
            </a:r>
            <a:r>
              <a:rPr lang="en-US" i="1" dirty="0" err="1"/>
              <a:t>Literaria</a:t>
            </a:r>
            <a:r>
              <a:rPr lang="en-US" i="1" dirty="0"/>
              <a:t>. </a:t>
            </a:r>
            <a:r>
              <a:rPr lang="en-US" i="1" dirty="0" err="1"/>
              <a:t>Antologia</a:t>
            </a:r>
            <a:r>
              <a:rPr lang="en-US" i="1" dirty="0"/>
              <a:t>. </a:t>
            </a:r>
            <a:r>
              <a:rPr lang="en-US" dirty="0"/>
              <a:t>Edited by Alondra </a:t>
            </a:r>
            <a:r>
              <a:rPr lang="en-US" dirty="0" err="1"/>
              <a:t>Jcobo</a:t>
            </a:r>
            <a:r>
              <a:rPr lang="en-US" dirty="0"/>
              <a:t> Torres, La Mesa </a:t>
            </a:r>
            <a:r>
              <a:rPr lang="en-US" dirty="0" err="1"/>
              <a:t>Literaria</a:t>
            </a:r>
            <a:r>
              <a:rPr lang="en-US" dirty="0"/>
              <a:t>, 2017, pp. 165-169.</a:t>
            </a:r>
          </a:p>
          <a:p>
            <a:r>
              <a:rPr lang="en-US" dirty="0"/>
              <a:t>Salcedo-</a:t>
            </a:r>
            <a:r>
              <a:rPr lang="en-US" dirty="0" err="1"/>
              <a:t>Strumpf</a:t>
            </a:r>
            <a:r>
              <a:rPr lang="en-US" dirty="0"/>
              <a:t>, Beatriz.  “Julio de 1811.” </a:t>
            </a:r>
            <a:r>
              <a:rPr lang="en-US" i="1" dirty="0"/>
              <a:t>20 </a:t>
            </a:r>
            <a:r>
              <a:rPr lang="en-US" i="1" dirty="0" err="1"/>
              <a:t>anos</a:t>
            </a:r>
            <a:r>
              <a:rPr lang="en-US" i="1" dirty="0"/>
              <a:t> de </a:t>
            </a:r>
            <a:r>
              <a:rPr lang="en-US" i="1" dirty="0" err="1"/>
              <a:t>cuentos</a:t>
            </a:r>
            <a:r>
              <a:rPr lang="en-US" i="1" dirty="0"/>
              <a:t> </a:t>
            </a:r>
            <a:r>
              <a:rPr lang="en-US" i="1" dirty="0" err="1"/>
              <a:t>alrededor</a:t>
            </a:r>
            <a:r>
              <a:rPr lang="en-US" i="1" dirty="0"/>
              <a:t> de la Mesa </a:t>
            </a:r>
            <a:r>
              <a:rPr lang="en-US" i="1" dirty="0" err="1"/>
              <a:t>Literaria</a:t>
            </a:r>
            <a:r>
              <a:rPr lang="en-US" i="1" dirty="0"/>
              <a:t>. </a:t>
            </a:r>
            <a:r>
              <a:rPr lang="en-US" i="1" dirty="0" err="1"/>
              <a:t>Antologia</a:t>
            </a:r>
            <a:r>
              <a:rPr lang="en-US" i="1" dirty="0"/>
              <a:t>. </a:t>
            </a:r>
            <a:r>
              <a:rPr lang="en-US" dirty="0"/>
              <a:t>Edited by Alondra </a:t>
            </a:r>
            <a:r>
              <a:rPr lang="en-US" dirty="0" err="1"/>
              <a:t>Jcobo</a:t>
            </a:r>
            <a:r>
              <a:rPr lang="en-US" dirty="0"/>
              <a:t> Torres, La Mesa </a:t>
            </a:r>
            <a:r>
              <a:rPr lang="en-US" dirty="0" err="1"/>
              <a:t>Literaria</a:t>
            </a:r>
            <a:r>
              <a:rPr lang="en-US" dirty="0"/>
              <a:t>, 2017, pp. 159-164</a:t>
            </a:r>
            <a:r>
              <a:rPr lang="en-US" i="1" dirty="0"/>
              <a:t>.</a:t>
            </a:r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2247" y="5942237"/>
            <a:ext cx="5793575" cy="81262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Modern Languages &amp; Literatures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b="93"/>
          <a:stretch>
            <a:fillRect/>
          </a:stretch>
        </p:blipFill>
        <p:spPr>
          <a:xfrm rot="5400000">
            <a:off x="6196013" y="862013"/>
            <a:ext cx="6858000" cy="5133975"/>
          </a:xfrm>
        </p:spPr>
      </p:pic>
    </p:spTree>
    <p:extLst>
      <p:ext uri="{BB962C8B-B14F-4D97-AF65-F5344CB8AC3E}">
        <p14:creationId xmlns:p14="http://schemas.microsoft.com/office/powerpoint/2010/main" val="30075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Margaret Schmuhl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Schmuhl, Margaret, et al. “Gender Equality and State Execution Within and Across 100 Countries from 1997-2010.”  </a:t>
            </a:r>
            <a:r>
              <a:rPr lang="en-US" i="1" dirty="0"/>
              <a:t>International Criminal Justice Review,</a:t>
            </a:r>
            <a:r>
              <a:rPr lang="en-US" dirty="0"/>
              <a:t> vol. 28, no. 2, 2018, pp. 97-117.</a:t>
            </a:r>
          </a:p>
          <a:p>
            <a:r>
              <a:rPr lang="en-US" dirty="0"/>
              <a:t>Schmuhl, Margaret and </a:t>
            </a:r>
            <a:r>
              <a:rPr lang="en-US" dirty="0" err="1"/>
              <a:t>Chongmin</a:t>
            </a:r>
            <a:r>
              <a:rPr lang="en-US" dirty="0"/>
              <a:t> Na. “Globalization and </a:t>
            </a:r>
            <a:r>
              <a:rPr lang="en-US" dirty="0" err="1"/>
              <a:t>Sofware</a:t>
            </a:r>
            <a:r>
              <a:rPr lang="en-US" dirty="0"/>
              <a:t> Piracy Within and Across 103 Countries.” </a:t>
            </a:r>
            <a:r>
              <a:rPr lang="en-US" i="1" dirty="0"/>
              <a:t>Crime, Law, and Social Change, </a:t>
            </a:r>
            <a:r>
              <a:rPr lang="en-US" dirty="0"/>
              <a:t>2018. </a:t>
            </a:r>
            <a:r>
              <a:rPr lang="en-US" u="sng" dirty="0">
                <a:hlinkClick r:id="rId2"/>
              </a:rPr>
              <a:t>https://doi.org/10.1007/s10611-018-9805-8</a:t>
            </a:r>
            <a:endParaRPr lang="en-US" dirty="0"/>
          </a:p>
          <a:p>
            <a:r>
              <a:rPr lang="en-US" dirty="0" err="1"/>
              <a:t>Adamczyk</a:t>
            </a:r>
            <a:r>
              <a:rPr lang="en-US" dirty="0"/>
              <a:t>, Amy, et al.  “Newspaper Presentations of Homosexuality Across Nations: Examining Difference by Religion, Economic Development, and Democracy.” </a:t>
            </a:r>
            <a:r>
              <a:rPr lang="en-US" i="1" dirty="0"/>
              <a:t>Sociological Perspectives</a:t>
            </a:r>
            <a:r>
              <a:rPr lang="en-US" dirty="0"/>
              <a:t>, vol. 61, no. 3, 2018, pp. 399-425.</a:t>
            </a:r>
          </a:p>
          <a:p>
            <a:r>
              <a:rPr lang="en-US" dirty="0"/>
              <a:t>Natarajan, </a:t>
            </a:r>
            <a:r>
              <a:rPr lang="en-US" dirty="0" err="1"/>
              <a:t>Mangai</a:t>
            </a:r>
            <a:r>
              <a:rPr lang="en-US" dirty="0"/>
              <a:t>, et al. “Sexual Victimization of College Students in Public Transport Environments: A Whole Journey Approach.” </a:t>
            </a:r>
            <a:r>
              <a:rPr lang="en-US" i="1" dirty="0"/>
              <a:t>Crime Prevention Community Safety</a:t>
            </a:r>
            <a:r>
              <a:rPr lang="en-US" dirty="0"/>
              <a:t>, vol. 19, 2017, pp. 168-182.</a:t>
            </a:r>
          </a:p>
          <a:p>
            <a:r>
              <a:rPr lang="en-US" dirty="0"/>
              <a:t>Kim, </a:t>
            </a:r>
            <a:r>
              <a:rPr lang="en-US" dirty="0" err="1"/>
              <a:t>Chunrye</a:t>
            </a:r>
            <a:r>
              <a:rPr lang="en-US" dirty="0"/>
              <a:t> and Margaret Schmuhl. “Understanding Intimate Partner Violence in the Asian Communities in America: A Systematic Review.”  </a:t>
            </a:r>
            <a:r>
              <a:rPr lang="en-US" i="1" dirty="0"/>
              <a:t>Trauma, Violence and Abuse</a:t>
            </a:r>
            <a:r>
              <a:rPr lang="en-US" dirty="0"/>
              <a:t>, vol. 19, August 2018, pp. 1-9.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Criminal Justice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15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Damian Schofield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Schofield, Damian. </a:t>
            </a:r>
            <a:r>
              <a:rPr lang="en-US" i="1" dirty="0"/>
              <a:t>Courting the Visual Image: The Ability of Digital Graphics and Interfaces to Alter the Memory and Behavior of the Viewer</a:t>
            </a:r>
            <a:r>
              <a:rPr lang="en-US" dirty="0"/>
              <a:t>, HCI 2018. Edited by M. </a:t>
            </a:r>
            <a:r>
              <a:rPr lang="en-US" dirty="0" err="1"/>
              <a:t>Kurosu</a:t>
            </a:r>
            <a:r>
              <a:rPr lang="en-US" dirty="0"/>
              <a:t>. 2018, pp. 325-344.</a:t>
            </a:r>
          </a:p>
          <a:p>
            <a:r>
              <a:rPr lang="en-US" dirty="0"/>
              <a:t>Schofield, D. and M. </a:t>
            </a:r>
            <a:r>
              <a:rPr lang="en-US" dirty="0" err="1"/>
              <a:t>Canale</a:t>
            </a:r>
            <a:r>
              <a:rPr lang="en-US" dirty="0"/>
              <a:t>. “Cross Cultural Web Design: An Examination of User Attitudes.” </a:t>
            </a:r>
            <a:r>
              <a:rPr lang="en-US" i="1" dirty="0"/>
              <a:t>Journal of Management and Marketing Research, </a:t>
            </a:r>
            <a:r>
              <a:rPr lang="en-US" dirty="0"/>
              <a:t>vol. 22, 2018, pp. 1-19.</a:t>
            </a:r>
          </a:p>
          <a:p>
            <a:r>
              <a:rPr lang="en-US" dirty="0"/>
              <a:t>Schofield, Damian. “Guidelines for Using Game Technology as Educational Tools.” </a:t>
            </a:r>
            <a:r>
              <a:rPr lang="en-US" i="1" dirty="0"/>
              <a:t>Journal of Education and Learning (</a:t>
            </a:r>
            <a:r>
              <a:rPr lang="en-US" i="1" dirty="0" err="1"/>
              <a:t>EduLearn</a:t>
            </a:r>
            <a:r>
              <a:rPr lang="en-US" i="1" dirty="0"/>
              <a:t>),</a:t>
            </a:r>
            <a:r>
              <a:rPr lang="en-US" dirty="0"/>
              <a:t> vol. 12, no. 2, 2018, pp. 101-113.</a:t>
            </a:r>
          </a:p>
          <a:p>
            <a:r>
              <a:rPr lang="en-US" dirty="0"/>
              <a:t>Schofield, D. “Mass Effect: Game Technology in Educational Contexts.” </a:t>
            </a:r>
            <a:r>
              <a:rPr lang="en-US" i="1" dirty="0"/>
              <a:t>International Education and Research Journal, </a:t>
            </a:r>
            <a:r>
              <a:rPr lang="en-US" dirty="0"/>
              <a:t>vol. 4, no. 1, 2018, pp. 62-67.</a:t>
            </a:r>
          </a:p>
          <a:p>
            <a:r>
              <a:rPr lang="en-US" dirty="0"/>
              <a:t>Schofield, Damian and Noelle C. L. LeRoy. “Representing Robots: The Appearance of Artificial Humans in Cinematic Media.”</a:t>
            </a:r>
            <a:r>
              <a:rPr lang="en-US" i="1" dirty="0"/>
              <a:t> Journal of Arts &amp; Humanities</a:t>
            </a:r>
            <a:r>
              <a:rPr lang="en-US" dirty="0"/>
              <a:t>, vol. 7, no. 5, 2018, pp. 12-28.</a:t>
            </a:r>
          </a:p>
          <a:p>
            <a:r>
              <a:rPr lang="en-US" dirty="0"/>
              <a:t>Graham, Kevin and Damian Schofield. “Rock God or Game Guru: Using </a:t>
            </a:r>
            <a:r>
              <a:rPr lang="en-US" i="1" dirty="0" err="1"/>
              <a:t>Rocksmith</a:t>
            </a:r>
            <a:r>
              <a:rPr lang="en-US" dirty="0"/>
              <a:t> to Learn to Play a Guitar.” </a:t>
            </a:r>
            <a:r>
              <a:rPr lang="en-US" i="1" dirty="0"/>
              <a:t>Journal of Music Technology and Education,</a:t>
            </a:r>
            <a:r>
              <a:rPr lang="en-US" dirty="0"/>
              <a:t> vol. 11, no 1, 2018, pp. 65-82</a:t>
            </a:r>
            <a:r>
              <a:rPr lang="en-US" dirty="0" smtClean="0"/>
              <a:t>.</a:t>
            </a:r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Computer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4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Namrata</a:t>
            </a:r>
            <a:r>
              <a:rPr lang="en-US" b="1" dirty="0" smtClean="0"/>
              <a:t> Sharma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Sharma, </a:t>
            </a:r>
            <a:r>
              <a:rPr lang="en-US" dirty="0" err="1"/>
              <a:t>Namrata</a:t>
            </a:r>
            <a:r>
              <a:rPr lang="en-US" dirty="0"/>
              <a:t>. </a:t>
            </a:r>
            <a:r>
              <a:rPr lang="en-US" i="1" dirty="0"/>
              <a:t>Value-Creating Global Citizenship Education: Engaging Gandhi, </a:t>
            </a:r>
            <a:r>
              <a:rPr lang="en-US" i="1" dirty="0" err="1"/>
              <a:t>Makiguchi</a:t>
            </a:r>
            <a:r>
              <a:rPr lang="en-US" i="1" dirty="0"/>
              <a:t>, and Ikeda as Examples</a:t>
            </a:r>
            <a:r>
              <a:rPr lang="en-US" dirty="0"/>
              <a:t>. Palgrave Macmillan, 2018.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" b="93"/>
          <a:stretch>
            <a:fillRect/>
          </a:stretch>
        </p:blipFill>
        <p:spPr>
          <a:xfrm rot="5400000">
            <a:off x="6196013" y="862013"/>
            <a:ext cx="6858000" cy="513397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Curriculum &amp; Instruction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Steven Smith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Smith, Steven. “Fear.” </a:t>
            </a:r>
            <a:r>
              <a:rPr lang="en-US" i="1" dirty="0" err="1"/>
              <a:t>Poetrybay</a:t>
            </a:r>
            <a:r>
              <a:rPr lang="en-US" i="1" dirty="0"/>
              <a:t>- an Online Poetry Magazine for the 21</a:t>
            </a:r>
            <a:r>
              <a:rPr lang="en-US" i="1" baseline="30000" dirty="0"/>
              <a:t>st</a:t>
            </a:r>
            <a:r>
              <a:rPr lang="en-US" i="1" dirty="0"/>
              <a:t> Century</a:t>
            </a:r>
            <a:r>
              <a:rPr lang="en-US" dirty="0"/>
              <a:t>, Winter 2018/19.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Smith, Steven. “For All My Friends Who Moved on.”  </a:t>
            </a:r>
            <a:r>
              <a:rPr lang="en-US" i="1" dirty="0"/>
              <a:t>Ibbetson Street 44.</a:t>
            </a:r>
            <a:r>
              <a:rPr lang="en-US" dirty="0"/>
              <a:t> Edited by Lawrence </a:t>
            </a:r>
            <a:r>
              <a:rPr lang="en-US" dirty="0" err="1"/>
              <a:t>Kessenich</a:t>
            </a:r>
            <a:r>
              <a:rPr lang="en-US" dirty="0"/>
              <a:t> and Emily </a:t>
            </a:r>
            <a:r>
              <a:rPr lang="en-US" dirty="0" err="1"/>
              <a:t>Pineau</a:t>
            </a:r>
            <a:r>
              <a:rPr lang="en-US" dirty="0"/>
              <a:t>, Ibbetson Street Press Boston, 2018, p. 11. </a:t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Smith, Steven. “In Memory of Allie Caulfield and His Fielder’s Mitt.”  </a:t>
            </a:r>
            <a:r>
              <a:rPr lang="en-US" i="1" dirty="0"/>
              <a:t>Plainsongs.</a:t>
            </a:r>
            <a:r>
              <a:rPr lang="en-US" dirty="0"/>
              <a:t> Edited by Eric R. Tucker, Hastings College Press, Summer 2018, vol. 38, no. 2, p. 27.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Smith, Steven. “Middle Finger Wood Carving.”  </a:t>
            </a:r>
            <a:r>
              <a:rPr lang="en-US" i="1" dirty="0"/>
              <a:t>Old Red Kimono</a:t>
            </a:r>
            <a:r>
              <a:rPr lang="en-US" dirty="0"/>
              <a:t>, vol. 47, Spring 2018, p. 21.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Office of Learning Services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Lyudmyla</a:t>
            </a:r>
            <a:r>
              <a:rPr lang="en-US" dirty="0"/>
              <a:t> </a:t>
            </a:r>
            <a:r>
              <a:rPr lang="en-US" dirty="0" err="1"/>
              <a:t>Sonchak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Chorniy</a:t>
            </a:r>
            <a:r>
              <a:rPr lang="en-US" dirty="0"/>
              <a:t>, Anna, et al. “Exploding Asthma and ADHD Caseloads: The Role of Medicaid Managed Care.” </a:t>
            </a:r>
            <a:r>
              <a:rPr lang="en-US" i="1" dirty="0"/>
              <a:t>Journal of Health Economics,</a:t>
            </a:r>
            <a:r>
              <a:rPr lang="en-US" dirty="0"/>
              <a:t> vol. 60, 2018, pp. 1-15.</a:t>
            </a:r>
          </a:p>
          <a:p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20590"/>
          <a:stretch/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Economics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Scott </a:t>
            </a:r>
            <a:r>
              <a:rPr lang="en-US" dirty="0" err="1"/>
              <a:t>Steiger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Steiger</a:t>
            </a:r>
            <a:r>
              <a:rPr lang="en-US" dirty="0"/>
              <a:t>, Scott M., et al. “Thunderstorm Characteristics During the Ontario Winter Lake-Effect Systems Project.” </a:t>
            </a:r>
            <a:r>
              <a:rPr lang="en-US" i="1" dirty="0"/>
              <a:t>Journal of Applied Meteorology and Climatology,</a:t>
            </a:r>
            <a:r>
              <a:rPr lang="en-US" dirty="0"/>
              <a:t> vol. 57, 2018, pp. 853-874.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Atmospheric &amp; Geological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11910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Bastian </a:t>
            </a:r>
            <a:r>
              <a:rPr lang="en-US" dirty="0" err="1" smtClean="0"/>
              <a:t>Tenbergen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23899" y="1257300"/>
            <a:ext cx="5318313" cy="446649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Cook, W., et al. </a:t>
            </a:r>
            <a:r>
              <a:rPr lang="en-US" dirty="0" err="1"/>
              <a:t>A</a:t>
            </a:r>
            <a:r>
              <a:rPr lang="en-US" i="1" dirty="0" err="1"/>
              <a:t>irborneCPS</a:t>
            </a:r>
            <a:r>
              <a:rPr lang="en-US" i="1" dirty="0"/>
              <a:t>: A Simulator for Functional Dependencies in Cyber Physical Systems – A Traffic Collision Avoidance System Implementation.</a:t>
            </a:r>
            <a:r>
              <a:rPr lang="en-US" dirty="0"/>
              <a:t> Proceedings of the 4</a:t>
            </a:r>
            <a:r>
              <a:rPr lang="en-US" baseline="30000" dirty="0"/>
              <a:t>th</a:t>
            </a:r>
            <a:r>
              <a:rPr lang="en-US" dirty="0"/>
              <a:t> International Workshop on Requirements Engineering for Self-Adaptive, Collaborative, and Cyber Physical Systems (RESACS), 2018, pp. 32-35. </a:t>
            </a:r>
          </a:p>
          <a:p>
            <a:r>
              <a:rPr lang="en-US" dirty="0" err="1" smtClean="0"/>
              <a:t>Tenbergen</a:t>
            </a:r>
            <a:r>
              <a:rPr lang="en-US" dirty="0"/>
              <a:t>, B. and M. </a:t>
            </a:r>
            <a:r>
              <a:rPr lang="en-US" dirty="0" err="1"/>
              <a:t>Daun</a:t>
            </a:r>
            <a:r>
              <a:rPr lang="en-US" dirty="0"/>
              <a:t>: </a:t>
            </a:r>
            <a:r>
              <a:rPr lang="en-US" i="1" dirty="0"/>
              <a:t>Industry Projects in Requirements Engineering Education</a:t>
            </a:r>
            <a:r>
              <a:rPr lang="en-US" i="1" dirty="0" smtClean="0"/>
              <a:t>: Application </a:t>
            </a:r>
            <a:r>
              <a:rPr lang="en-US" i="1" dirty="0"/>
              <a:t>in a University Course in the US and Comparison with Germany.</a:t>
            </a:r>
            <a:r>
              <a:rPr lang="en-US" dirty="0"/>
              <a:t> Proceedings of the 52</a:t>
            </a:r>
            <a:r>
              <a:rPr lang="en-US" baseline="30000" dirty="0"/>
              <a:t>nd</a:t>
            </a:r>
            <a:r>
              <a:rPr lang="en-US" dirty="0"/>
              <a:t> Hawaii International Conference on System Sciences (HICSS-52), 2019, pp. 7671-7680.</a:t>
            </a:r>
          </a:p>
          <a:p>
            <a:r>
              <a:rPr lang="en-US" dirty="0" err="1" smtClean="0"/>
              <a:t>Bandyszak</a:t>
            </a:r>
            <a:r>
              <a:rPr lang="en-US" dirty="0"/>
              <a:t>, T., et al. </a:t>
            </a:r>
            <a:r>
              <a:rPr lang="en-US" i="1" dirty="0"/>
              <a:t>Model-Based Documentation of Context Uncertainty for Collaborative Cyber-   Physical Systems – an Approach and Application to an Industry Automation Case Example.</a:t>
            </a:r>
            <a:r>
              <a:rPr lang="en-US" dirty="0"/>
              <a:t> Proceedings of the IEEE International Conference on Automation Software Engineering (CASE), 2018, pp. 1087-1092. </a:t>
            </a:r>
          </a:p>
          <a:p>
            <a:r>
              <a:rPr lang="en-US" dirty="0" err="1"/>
              <a:t>MacCreery</a:t>
            </a:r>
            <a:r>
              <a:rPr lang="en-US" dirty="0"/>
              <a:t>, J. and Bastian </a:t>
            </a:r>
            <a:r>
              <a:rPr lang="en-US" dirty="0" err="1"/>
              <a:t>Tenbergen</a:t>
            </a:r>
            <a:r>
              <a:rPr lang="en-US" dirty="0"/>
              <a:t>. </a:t>
            </a:r>
            <a:r>
              <a:rPr lang="en-US" i="1" dirty="0"/>
              <a:t>On the Syntactic, Semantic, and Pragmatic Quality of Students’ Conceptual Models.</a:t>
            </a:r>
            <a:r>
              <a:rPr lang="en-US" dirty="0"/>
              <a:t> Proceedings of the 52</a:t>
            </a:r>
            <a:r>
              <a:rPr lang="en-US" baseline="30000" dirty="0"/>
              <a:t>nd</a:t>
            </a:r>
            <a:r>
              <a:rPr lang="en-US" dirty="0"/>
              <a:t> Hawaii International Conference on System Sciences (HICSS-52), 2019, pp. 7711-7720. </a:t>
            </a:r>
          </a:p>
          <a:p>
            <a:r>
              <a:rPr lang="en-US" dirty="0" err="1"/>
              <a:t>Shuto</a:t>
            </a:r>
            <a:r>
              <a:rPr lang="en-US" dirty="0"/>
              <a:t>, M., et al.  </a:t>
            </a:r>
            <a:r>
              <a:rPr lang="en-US" i="1" dirty="0"/>
              <a:t>Personality and Learning Effectiveness of Teams in Information Systems Education Courses.</a:t>
            </a:r>
            <a:r>
              <a:rPr lang="en-US" dirty="0"/>
              <a:t> EAI Endorsed Transactions on e-Learning, Vol. 18 no. 17, 2018. </a:t>
            </a:r>
            <a:r>
              <a:rPr lang="en-US" dirty="0" err="1"/>
              <a:t>doi</a:t>
            </a:r>
            <a:r>
              <a:rPr lang="en-US" dirty="0"/>
              <a:t>: 10.4108/eas.25-9-2018.155572 </a:t>
            </a:r>
          </a:p>
          <a:p>
            <a:r>
              <a:rPr lang="en-US" dirty="0" err="1" smtClean="0"/>
              <a:t>Tenbergen</a:t>
            </a:r>
            <a:r>
              <a:rPr lang="en-US" dirty="0"/>
              <a:t>, B., et al. </a:t>
            </a:r>
            <a:r>
              <a:rPr lang="en-US" i="1" dirty="0"/>
              <a:t>View-Centric Context Modeling to Foster the Engineering of Cyber-Physical System Networks</a:t>
            </a:r>
            <a:r>
              <a:rPr lang="en-US" dirty="0"/>
              <a:t>. Proceedings of the IEEE International Conference on Software Architecture (ICSA), 2018, pp. 206-215. 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Computer Science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b="54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Lewis Turco, Emeritus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Turco, Lewis. </a:t>
            </a:r>
            <a:r>
              <a:rPr lang="en-US" i="1" dirty="0"/>
              <a:t>The </a:t>
            </a:r>
            <a:r>
              <a:rPr lang="en-US" i="1" dirty="0" err="1"/>
              <a:t>Sonnetarium</a:t>
            </a:r>
            <a:r>
              <a:rPr lang="en-US" dirty="0"/>
              <a:t>. </a:t>
            </a:r>
            <a:r>
              <a:rPr lang="en-US" dirty="0" err="1"/>
              <a:t>Bordighera</a:t>
            </a:r>
            <a:r>
              <a:rPr lang="en-US" dirty="0"/>
              <a:t> Press, New York, 2018.</a:t>
            </a: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r="395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English &amp; Creative Writing</a:t>
            </a:r>
          </a:p>
        </p:txBody>
      </p:sp>
    </p:spTree>
    <p:extLst>
      <p:ext uri="{BB962C8B-B14F-4D97-AF65-F5344CB8AC3E}">
        <p14:creationId xmlns:p14="http://schemas.microsoft.com/office/powerpoint/2010/main" val="14116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46" y="589085"/>
            <a:ext cx="6367183" cy="1353639"/>
          </a:xfrm>
        </p:spPr>
        <p:txBody>
          <a:bodyPr/>
          <a:lstStyle/>
          <a:p>
            <a:r>
              <a:rPr lang="en-US" dirty="0" smtClean="0"/>
              <a:t>Dave Valentino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Valentino, Dave, et al. “Spatial and Temporal Links Between Shawinigan Accretionary </a:t>
            </a:r>
            <a:r>
              <a:rPr lang="en-US" dirty="0" err="1"/>
              <a:t>Orogenesis</a:t>
            </a:r>
            <a:r>
              <a:rPr lang="en-US" dirty="0"/>
              <a:t> and Massif </a:t>
            </a:r>
            <a:r>
              <a:rPr lang="en-US" dirty="0" err="1"/>
              <a:t>Anorthosite</a:t>
            </a:r>
            <a:r>
              <a:rPr lang="en-US" dirty="0"/>
              <a:t> Intrusion, Southern Grenville Province, New York, USA.” </a:t>
            </a:r>
            <a:r>
              <a:rPr lang="en-US" i="1" dirty="0"/>
              <a:t>Journal of Geodynamics</a:t>
            </a:r>
            <a:r>
              <a:rPr lang="en-US" dirty="0"/>
              <a:t>, 2018. </a:t>
            </a:r>
          </a:p>
          <a:p>
            <a:r>
              <a:rPr lang="en-US" dirty="0"/>
              <a:t>Valentino, Dave, et al.  </a:t>
            </a:r>
            <a:r>
              <a:rPr lang="en-US" i="1" dirty="0"/>
              <a:t>Tectonic Evolution of the Western Hudson Highlands, New York</a:t>
            </a:r>
            <a:r>
              <a:rPr lang="en-US" dirty="0"/>
              <a:t>. New York State Geological Association 88</a:t>
            </a:r>
            <a:r>
              <a:rPr lang="en-US" baseline="30000" dirty="0"/>
              <a:t>th</a:t>
            </a:r>
            <a:r>
              <a:rPr lang="en-US" dirty="0"/>
              <a:t> Annual Meeting, 2016.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Atmospheric &amp; Geological Sciences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87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585461" cy="1353639"/>
          </a:xfrm>
        </p:spPr>
        <p:txBody>
          <a:bodyPr/>
          <a:lstStyle/>
          <a:p>
            <a:r>
              <a:rPr lang="en-US" dirty="0" err="1" smtClean="0"/>
              <a:t>Kestutis</a:t>
            </a:r>
            <a:r>
              <a:rPr lang="en-US" dirty="0" smtClean="0"/>
              <a:t> </a:t>
            </a:r>
            <a:r>
              <a:rPr lang="en-US" dirty="0" err="1" smtClean="0"/>
              <a:t>Bendinskas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Gump, Brooks B., et al. “Background Lead and Mercury Exposures: Psychological and Behavioral Problems in Children.”  </a:t>
            </a:r>
            <a:r>
              <a:rPr lang="en-US" i="1" dirty="0"/>
              <a:t>Environmental Research,</a:t>
            </a:r>
            <a:r>
              <a:rPr lang="en-US" dirty="0"/>
              <a:t> vol. 158, 2017, pp. 576-582.</a:t>
            </a:r>
          </a:p>
          <a:p>
            <a:r>
              <a:rPr lang="en-US" dirty="0"/>
              <a:t>Blodgett J., et al. “Both Hair Cortisol and Perceived Stress During Fall Exams Decrease After the Winter Break.”  </a:t>
            </a:r>
            <a:r>
              <a:rPr lang="en-US" i="1" dirty="0"/>
              <a:t>Austin Biochemistry,</a:t>
            </a:r>
            <a:r>
              <a:rPr lang="en-US" dirty="0"/>
              <a:t> vol. 2, no. 1, 2017, pp. 1007-1010.</a:t>
            </a:r>
          </a:p>
          <a:p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Chemistry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46" y="589085"/>
            <a:ext cx="6367183" cy="1353639"/>
          </a:xfrm>
        </p:spPr>
        <p:txBody>
          <a:bodyPr/>
          <a:lstStyle/>
          <a:p>
            <a:r>
              <a:rPr lang="en-US" dirty="0" smtClean="0"/>
              <a:t>Dan </a:t>
            </a:r>
            <a:r>
              <a:rPr lang="en-US" dirty="0" err="1" smtClean="0"/>
              <a:t>Witmer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Witmer</a:t>
            </a:r>
            <a:r>
              <a:rPr lang="en-US" dirty="0"/>
              <a:t>, Dan.  </a:t>
            </a:r>
            <a:r>
              <a:rPr lang="en-US" i="1" dirty="0"/>
              <a:t>…and Piles to go Before I Sleep – The Book of Wit</a:t>
            </a:r>
            <a:r>
              <a:rPr lang="en-US" dirty="0"/>
              <a:t>. 2018.</a:t>
            </a:r>
          </a:p>
          <a:p>
            <a:r>
              <a:rPr lang="en-US" dirty="0" err="1"/>
              <a:t>Witmer</a:t>
            </a:r>
            <a:r>
              <a:rPr lang="en-US" dirty="0"/>
              <a:t>, Dan</a:t>
            </a:r>
            <a:r>
              <a:rPr lang="en-US" i="1" dirty="0"/>
              <a:t>. The Best of Road Trip Dad the Laker Lacrosse Collection</a:t>
            </a:r>
            <a:r>
              <a:rPr lang="en-US" dirty="0"/>
              <a:t>. 2018.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Intercollegiate Athletics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r="7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7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Jason </a:t>
            </a:r>
            <a:r>
              <a:rPr lang="en-US" b="1" dirty="0" err="1" smtClean="0"/>
              <a:t>Zenor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371601"/>
            <a:ext cx="5318313" cy="440218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Zenor</a:t>
            </a:r>
            <a:r>
              <a:rPr lang="en-US" dirty="0"/>
              <a:t>, Jason. “Endowed by Their Creator with Certain Unalienable Rights: The Future Rise of Civil Rights for Artificial Intelligence?” </a:t>
            </a:r>
            <a:r>
              <a:rPr lang="en-US" i="1" dirty="0"/>
              <a:t>Savannah Law Review,</a:t>
            </a:r>
            <a:r>
              <a:rPr lang="en-US" dirty="0"/>
              <a:t> vol. 5, no. 1, 2018, pp. 115-132.</a:t>
            </a:r>
          </a:p>
          <a:p>
            <a:r>
              <a:rPr lang="en-US" dirty="0" err="1"/>
              <a:t>Zenor</a:t>
            </a:r>
            <a:r>
              <a:rPr lang="en-US" dirty="0"/>
              <a:t>, Jason. “If it’s in the Game: Is There Liability for User-Generated Characters that Appropriate a Player’s Likeness?”  </a:t>
            </a:r>
            <a:r>
              <a:rPr lang="en-US" i="1" dirty="0"/>
              <a:t>The John Marshall Review of Intellectual Property Law,</a:t>
            </a:r>
            <a:r>
              <a:rPr lang="en-US" dirty="0"/>
              <a:t> vol. 291, 2017, pp. 291-305.</a:t>
            </a:r>
          </a:p>
          <a:p>
            <a:r>
              <a:rPr lang="en-US" dirty="0" err="1"/>
              <a:t>Zenor</a:t>
            </a:r>
            <a:r>
              <a:rPr lang="en-US" dirty="0"/>
              <a:t>, Jason. “The Meme Made me do it! The Future of Immersive Entertainment and Tort Liability.” </a:t>
            </a:r>
            <a:r>
              <a:rPr lang="en-US" i="1" dirty="0"/>
              <a:t>Sports &amp; Entertainment Law Journal Arizona State University</a:t>
            </a:r>
            <a:r>
              <a:rPr lang="en-US" dirty="0"/>
              <a:t>, vol. 7, no. 1, 2017, pp. 93-126.</a:t>
            </a:r>
          </a:p>
          <a:p>
            <a:r>
              <a:rPr lang="en-US" dirty="0" err="1"/>
              <a:t>Zenor</a:t>
            </a:r>
            <a:r>
              <a:rPr lang="en-US" dirty="0"/>
              <a:t>, Jason. “Viewpoint Endorsement Equals Viewpoint Neutrality? The Circular Logic of Government Speech Doctrine.” </a:t>
            </a:r>
            <a:r>
              <a:rPr lang="en-US" i="1" dirty="0"/>
              <a:t>Capital University Law Review</a:t>
            </a:r>
            <a:r>
              <a:rPr lang="en-US" dirty="0"/>
              <a:t>, vol. 46, no. 1, 2018, pp. 2-21.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Communication Studies</a:t>
            </a:r>
            <a:endParaRPr lang="en-US" sz="3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5025" y="757070"/>
            <a:ext cx="9612971" cy="2852737"/>
          </a:xfrm>
        </p:spPr>
        <p:txBody>
          <a:bodyPr>
            <a:normAutofit/>
          </a:bodyPr>
          <a:lstStyle/>
          <a:p>
            <a:r>
              <a:rPr lang="en-US" sz="5400" cap="none" dirty="0" smtClean="0"/>
              <a:t>View current and past </a:t>
            </a:r>
            <a:br>
              <a:rPr lang="en-US" sz="5400" cap="none" dirty="0" smtClean="0"/>
            </a:br>
            <a:r>
              <a:rPr lang="en-US" sz="5400" cap="none" dirty="0" smtClean="0"/>
              <a:t>Display to </a:t>
            </a:r>
            <a:r>
              <a:rPr lang="en-US" sz="5400" cap="none" smtClean="0"/>
              <a:t>Archives slide shows and </a:t>
            </a:r>
            <a:r>
              <a:rPr lang="en-US" sz="5400" cap="none" dirty="0" smtClean="0"/>
              <a:t>bibliographies at:</a:t>
            </a:r>
            <a:endParaRPr lang="en-US" sz="5400" cap="none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https://www.oswego.edu/library/display-archives</a:t>
            </a:r>
          </a:p>
        </p:txBody>
      </p:sp>
    </p:spTree>
    <p:extLst>
      <p:ext uri="{BB962C8B-B14F-4D97-AF65-F5344CB8AC3E}">
        <p14:creationId xmlns:p14="http://schemas.microsoft.com/office/powerpoint/2010/main" val="16712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Sarah Berry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Baker, Clayton J, et al.  “Listen to My Tale: Frankenstein and Physician-Patient Disagreements.”  </a:t>
            </a:r>
            <a:r>
              <a:rPr lang="en-US" i="1" dirty="0"/>
              <a:t>From Reading to Healing Teaching Medical Professionalism Through Literature. </a:t>
            </a:r>
            <a:r>
              <a:rPr lang="en-US" dirty="0"/>
              <a:t>Edited by Susan </a:t>
            </a:r>
            <a:r>
              <a:rPr lang="en-US" dirty="0" err="1"/>
              <a:t>Stagno</a:t>
            </a:r>
            <a:r>
              <a:rPr lang="en-US" dirty="0"/>
              <a:t> and Michael Blackie, Kent State University Press, 2019, pp. 255-258.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 b="755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English &amp; Creative Writing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Marcia Burrell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Burrell, M. “Mission to Accomplish: A Journey to Math Democracy.” </a:t>
            </a:r>
            <a:r>
              <a:rPr lang="en-US" i="1" dirty="0"/>
              <a:t>A paradise to regain: Post-Obama insights from women educators of the Black Diaspora. </a:t>
            </a:r>
            <a:r>
              <a:rPr lang="en-US" dirty="0"/>
              <a:t>Edited by I. </a:t>
            </a:r>
            <a:r>
              <a:rPr lang="en-US" dirty="0" err="1"/>
              <a:t>Harushimana</a:t>
            </a:r>
            <a:r>
              <a:rPr lang="en-US" dirty="0"/>
              <a:t>, M. Alfred, &amp; R.D. Davis, Myers Education Press, 2019. </a:t>
            </a:r>
            <a:endParaRPr lang="en-US" sz="2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dirty="0" smtClean="0"/>
              <a:t>Curriculum &amp; Instruction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46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Indu</a:t>
            </a:r>
            <a:r>
              <a:rPr lang="en-US" dirty="0"/>
              <a:t> Churchill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Churchill, </a:t>
            </a:r>
            <a:r>
              <a:rPr lang="en-US" dirty="0" err="1"/>
              <a:t>Indu</a:t>
            </a:r>
            <a:r>
              <a:rPr lang="en-US" dirty="0"/>
              <a:t> </a:t>
            </a:r>
            <a:r>
              <a:rPr lang="en-US" dirty="0" err="1"/>
              <a:t>Raskia</a:t>
            </a:r>
            <a:r>
              <a:rPr lang="en-US" dirty="0"/>
              <a:t>, et al. “The </a:t>
            </a:r>
            <a:r>
              <a:rPr lang="en-US" dirty="0" err="1"/>
              <a:t>Cocycle</a:t>
            </a:r>
            <a:r>
              <a:rPr lang="en-US" dirty="0"/>
              <a:t> Structure of the Alexander </a:t>
            </a:r>
            <a:r>
              <a:rPr lang="en-US" i="1" dirty="0"/>
              <a:t>f</a:t>
            </a:r>
            <a:r>
              <a:rPr lang="en-US" dirty="0"/>
              <a:t>-</a:t>
            </a:r>
            <a:r>
              <a:rPr lang="en-US" dirty="0" err="1"/>
              <a:t>Quandles</a:t>
            </a:r>
            <a:r>
              <a:rPr lang="en-US" dirty="0"/>
              <a:t> on Finite Fields.”  </a:t>
            </a:r>
            <a:r>
              <a:rPr lang="en-US" i="1" dirty="0"/>
              <a:t>Journal of Algebra and Its Applications</a:t>
            </a:r>
            <a:r>
              <a:rPr lang="en-US" dirty="0"/>
              <a:t>, vol. 17, no. 10, 2018.</a:t>
            </a:r>
          </a:p>
          <a:p>
            <a:r>
              <a:rPr lang="en-US" dirty="0"/>
              <a:t>Churchill, </a:t>
            </a:r>
            <a:r>
              <a:rPr lang="en-US" dirty="0" err="1"/>
              <a:t>Indu</a:t>
            </a:r>
            <a:r>
              <a:rPr lang="en-US" dirty="0"/>
              <a:t> R. U., et al. “</a:t>
            </a:r>
            <a:r>
              <a:rPr lang="en-US" i="1" dirty="0"/>
              <a:t>f</a:t>
            </a:r>
            <a:r>
              <a:rPr lang="en-US" dirty="0"/>
              <a:t>-Racks, </a:t>
            </a:r>
            <a:r>
              <a:rPr lang="en-US" i="1" dirty="0"/>
              <a:t>f</a:t>
            </a:r>
            <a:r>
              <a:rPr lang="en-US" dirty="0"/>
              <a:t>-</a:t>
            </a:r>
            <a:r>
              <a:rPr lang="en-US" dirty="0" err="1"/>
              <a:t>Quandles</a:t>
            </a:r>
            <a:r>
              <a:rPr lang="en-US" dirty="0"/>
              <a:t>, their Extensions and </a:t>
            </a:r>
            <a:r>
              <a:rPr lang="en-US" dirty="0" err="1"/>
              <a:t>Cohomology</a:t>
            </a:r>
            <a:r>
              <a:rPr lang="en-US" dirty="0"/>
              <a:t>.” </a:t>
            </a:r>
            <a:r>
              <a:rPr lang="en-US" i="1" dirty="0"/>
              <a:t>Journal of Algebra and Its Applications,</a:t>
            </a:r>
            <a:r>
              <a:rPr lang="en-US" dirty="0"/>
              <a:t> vol. 16, no. 11, 2017.</a:t>
            </a:r>
          </a:p>
          <a:p>
            <a:r>
              <a:rPr lang="en-US" dirty="0"/>
              <a:t>Churchill, </a:t>
            </a:r>
            <a:r>
              <a:rPr lang="en-US" dirty="0" err="1"/>
              <a:t>Indu</a:t>
            </a:r>
            <a:r>
              <a:rPr lang="en-US" dirty="0"/>
              <a:t> R.U., et al. “Singular Knots and </a:t>
            </a:r>
            <a:r>
              <a:rPr lang="en-US" dirty="0" err="1"/>
              <a:t>Involutive</a:t>
            </a:r>
            <a:r>
              <a:rPr lang="en-US" dirty="0"/>
              <a:t> </a:t>
            </a:r>
            <a:r>
              <a:rPr lang="en-US" dirty="0" err="1"/>
              <a:t>Quandles</a:t>
            </a:r>
            <a:r>
              <a:rPr lang="en-US" dirty="0"/>
              <a:t>.”  </a:t>
            </a:r>
            <a:r>
              <a:rPr lang="en-US" i="1" dirty="0"/>
              <a:t>Journal of Knot Theory and Its Ramifications</a:t>
            </a:r>
            <a:r>
              <a:rPr lang="en-US" dirty="0"/>
              <a:t>, vol. 26, no. 14, 2017.</a:t>
            </a:r>
          </a:p>
          <a:p>
            <a:r>
              <a:rPr lang="en-US" dirty="0"/>
              <a:t>Churchill, </a:t>
            </a:r>
            <a:r>
              <a:rPr lang="en-US" dirty="0" err="1"/>
              <a:t>Indu</a:t>
            </a:r>
            <a:r>
              <a:rPr lang="en-US" dirty="0"/>
              <a:t> R. U., et al. “Ternary and </a:t>
            </a:r>
            <a:r>
              <a:rPr lang="en-US" i="1" dirty="0"/>
              <a:t>n</a:t>
            </a:r>
            <a:r>
              <a:rPr lang="en-US" dirty="0"/>
              <a:t>-</a:t>
            </a:r>
            <a:r>
              <a:rPr lang="en-US" dirty="0" err="1"/>
              <a:t>ary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-Distributive Structures.” </a:t>
            </a:r>
            <a:r>
              <a:rPr lang="en-US" i="1" dirty="0"/>
              <a:t>Open Mathematics</a:t>
            </a:r>
            <a:r>
              <a:rPr lang="en-US" dirty="0"/>
              <a:t>, vol. 16.1, 2018 pp. 32-45.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Mathematics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48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Fehmi</a:t>
            </a:r>
            <a:r>
              <a:rPr lang="en-US" dirty="0"/>
              <a:t> </a:t>
            </a:r>
            <a:r>
              <a:rPr lang="en-US" dirty="0" err="1"/>
              <a:t>Damkaci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Damkaci</a:t>
            </a:r>
            <a:r>
              <a:rPr lang="en-US" dirty="0"/>
              <a:t>, </a:t>
            </a:r>
            <a:r>
              <a:rPr lang="en-US" dirty="0" err="1"/>
              <a:t>Fehmi</a:t>
            </a:r>
            <a:r>
              <a:rPr lang="en-US" dirty="0"/>
              <a:t>, et al. “N-</a:t>
            </a:r>
            <a:r>
              <a:rPr lang="en-US" dirty="0" err="1"/>
              <a:t>Picolinamides</a:t>
            </a:r>
            <a:r>
              <a:rPr lang="en-US" dirty="0"/>
              <a:t> as Ligands in Ullman type C-O Coupling Reactions.” </a:t>
            </a:r>
            <a:r>
              <a:rPr lang="en-US" i="1" dirty="0"/>
              <a:t>Tetrahedron Letters</a:t>
            </a:r>
            <a:r>
              <a:rPr lang="en-US" dirty="0"/>
              <a:t>, vol. 58, no 36, 2017, pp. 3559-3564.</a:t>
            </a:r>
          </a:p>
          <a:p>
            <a:r>
              <a:rPr lang="en-US" dirty="0" err="1"/>
              <a:t>Damkaci</a:t>
            </a:r>
            <a:r>
              <a:rPr lang="en-US" dirty="0"/>
              <a:t>, </a:t>
            </a:r>
            <a:r>
              <a:rPr lang="en-US" dirty="0" err="1"/>
              <a:t>Fehmi</a:t>
            </a:r>
            <a:r>
              <a:rPr lang="en-US" dirty="0"/>
              <a:t>, et al. “Peer Mentor Program for the General Chemistry Laboratory Designed to Improve Undergraduate STEM Retention.” </a:t>
            </a:r>
            <a:r>
              <a:rPr lang="en-US" i="1" dirty="0"/>
              <a:t>Journal of Chemical Education</a:t>
            </a:r>
            <a:r>
              <a:rPr lang="en-US" dirty="0"/>
              <a:t>, vol. 94, no. 12, 2017, pp. 1873-1880. </a:t>
            </a:r>
            <a:r>
              <a:rPr lang="en-US" u="sng" dirty="0">
                <a:hlinkClick r:id="rId2"/>
              </a:rPr>
              <a:t>https://doi.org/10.1021/acs.jchemed.7b00340</a:t>
            </a:r>
            <a:endParaRPr lang="en-US" dirty="0"/>
          </a:p>
          <a:p>
            <a:r>
              <a:rPr lang="en-US" dirty="0"/>
              <a:t>Alp, </a:t>
            </a:r>
            <a:r>
              <a:rPr lang="en-US" dirty="0" err="1"/>
              <a:t>Esma</a:t>
            </a:r>
            <a:r>
              <a:rPr lang="en-US" dirty="0"/>
              <a:t>, et al. “Starch Nanoparticles for Delivery of the Histone Deacetylase Inhibitor CG-1521 in Breast Cancer Treatment.”  </a:t>
            </a:r>
            <a:r>
              <a:rPr lang="en-US" i="1" dirty="0"/>
              <a:t>International Journal of </a:t>
            </a:r>
            <a:r>
              <a:rPr lang="en-US" i="1" dirty="0" err="1"/>
              <a:t>Nanomedicine</a:t>
            </a:r>
            <a:r>
              <a:rPr lang="en-US" i="1" dirty="0"/>
              <a:t>,</a:t>
            </a:r>
            <a:r>
              <a:rPr lang="en-US" dirty="0"/>
              <a:t> vol. 14, 2019, pp. 1335-1346.</a:t>
            </a:r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5708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932</TotalTime>
  <Words>3116</Words>
  <Application>Microsoft Office PowerPoint</Application>
  <PresentationFormat>Widescreen</PresentationFormat>
  <Paragraphs>207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Franklin Gothic Book</vt:lpstr>
      <vt:lpstr>Crop</vt:lpstr>
      <vt:lpstr>Display to archives</vt:lpstr>
      <vt:lpstr>Gonzalo Aguiar</vt:lpstr>
      <vt:lpstr>Christopher Baltus</vt:lpstr>
      <vt:lpstr>Sandy Bargainnier</vt:lpstr>
      <vt:lpstr>Kestutis Bendinskas</vt:lpstr>
      <vt:lpstr>Sarah Berry</vt:lpstr>
      <vt:lpstr>Marcia Burrell</vt:lpstr>
      <vt:lpstr>Indu Churchill</vt:lpstr>
      <vt:lpstr>Fehmi Damkaci</vt:lpstr>
      <vt:lpstr>Tim Delaney</vt:lpstr>
      <vt:lpstr>Juan Denzer</vt:lpstr>
      <vt:lpstr>Matthew Dykas</vt:lpstr>
      <vt:lpstr>Kristen Eichhorn</vt:lpstr>
      <vt:lpstr>Scott Furlong</vt:lpstr>
      <vt:lpstr>Andrew Garner</vt:lpstr>
      <vt:lpstr>Todd Graber</vt:lpstr>
      <vt:lpstr>Roger Guy</vt:lpstr>
      <vt:lpstr>Laura Harris</vt:lpstr>
      <vt:lpstr>Deale Hutton</vt:lpstr>
      <vt:lpstr>Carolina Ilie</vt:lpstr>
      <vt:lpstr>Shashi Kanbur</vt:lpstr>
      <vt:lpstr>Sharon Kane</vt:lpstr>
      <vt:lpstr>Helen Knowles</vt:lpstr>
      <vt:lpstr>Aleksandra Kraszpulska</vt:lpstr>
      <vt:lpstr>Daniel Kraus</vt:lpstr>
      <vt:lpstr>Juan Francisco  La Manna</vt:lpstr>
      <vt:lpstr>Tamara Lipke</vt:lpstr>
      <vt:lpstr>James MacKenzie</vt:lpstr>
      <vt:lpstr>Jodi Ann Mullen</vt:lpstr>
      <vt:lpstr>John Myers</vt:lpstr>
      <vt:lpstr>Ampalavanar Nanthakumar</vt:lpstr>
      <vt:lpstr>Peter Newell</vt:lpstr>
      <vt:lpstr>Benjamin Ogwo</vt:lpstr>
      <vt:lpstr>Alanna Ossa</vt:lpstr>
      <vt:lpstr>James Pagano</vt:lpstr>
      <vt:lpstr>Ritu Radhakrishnan</vt:lpstr>
      <vt:lpstr>Tania Ramalho</vt:lpstr>
      <vt:lpstr>Allison Rank</vt:lpstr>
      <vt:lpstr>Mary Rodgers</vt:lpstr>
      <vt:lpstr>Beatriz Salcedo-Strumpf</vt:lpstr>
      <vt:lpstr>Margaret Schmuhl</vt:lpstr>
      <vt:lpstr>Damian Schofield</vt:lpstr>
      <vt:lpstr>Namrata Sharma</vt:lpstr>
      <vt:lpstr>Steven Smith</vt:lpstr>
      <vt:lpstr>Lyudmyla Sonchak</vt:lpstr>
      <vt:lpstr>Scott Steiger</vt:lpstr>
      <vt:lpstr>Bastian Tenbergen</vt:lpstr>
      <vt:lpstr>Lewis Turco, Emeritus</vt:lpstr>
      <vt:lpstr>Dave Valentino</vt:lpstr>
      <vt:lpstr>Dan Witmer</vt:lpstr>
      <vt:lpstr>Jason Zenor</vt:lpstr>
      <vt:lpstr>View current and past  Display to Archives slide shows and bibliographies at:</vt:lpstr>
    </vt:vector>
  </TitlesOfParts>
  <Company>State University of New York at Oswego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Display to archives</dc:title>
  <dc:creator>Windows User</dc:creator>
  <cp:lastModifiedBy>Windows User</cp:lastModifiedBy>
  <cp:revision>139</cp:revision>
  <dcterms:created xsi:type="dcterms:W3CDTF">2017-04-01T14:38:39Z</dcterms:created>
  <dcterms:modified xsi:type="dcterms:W3CDTF">2019-04-04T17:12:34Z</dcterms:modified>
</cp:coreProperties>
</file>