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sldIdLst>
    <p:sldId id="256" r:id="rId2"/>
    <p:sldId id="346" r:id="rId3"/>
    <p:sldId id="352" r:id="rId4"/>
    <p:sldId id="291" r:id="rId5"/>
    <p:sldId id="260" r:id="rId6"/>
    <p:sldId id="294" r:id="rId7"/>
    <p:sldId id="297" r:id="rId8"/>
    <p:sldId id="329" r:id="rId9"/>
    <p:sldId id="354" r:id="rId10"/>
    <p:sldId id="345" r:id="rId11"/>
    <p:sldId id="264" r:id="rId12"/>
    <p:sldId id="295" r:id="rId13"/>
    <p:sldId id="302" r:id="rId14"/>
    <p:sldId id="350" r:id="rId15"/>
    <p:sldId id="351" r:id="rId16"/>
    <p:sldId id="265" r:id="rId17"/>
    <p:sldId id="278" r:id="rId18"/>
    <p:sldId id="347" r:id="rId19"/>
    <p:sldId id="353" r:id="rId20"/>
    <p:sldId id="359" r:id="rId21"/>
    <p:sldId id="348" r:id="rId22"/>
    <p:sldId id="355" r:id="rId23"/>
    <p:sldId id="343" r:id="rId24"/>
    <p:sldId id="309" r:id="rId25"/>
    <p:sldId id="280" r:id="rId26"/>
    <p:sldId id="319" r:id="rId27"/>
    <p:sldId id="293" r:id="rId28"/>
    <p:sldId id="356" r:id="rId29"/>
    <p:sldId id="328" r:id="rId30"/>
    <p:sldId id="342" r:id="rId31"/>
    <p:sldId id="337" r:id="rId32"/>
    <p:sldId id="358" r:id="rId33"/>
    <p:sldId id="357" r:id="rId34"/>
    <p:sldId id="341" r:id="rId35"/>
    <p:sldId id="305" r:id="rId36"/>
    <p:sldId id="307" r:id="rId37"/>
    <p:sldId id="310" r:id="rId38"/>
    <p:sldId id="289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4" autoAdjust="0"/>
  </p:normalViewPr>
  <p:slideViewPr>
    <p:cSldViewPr snapToGrid="0">
      <p:cViewPr varScale="1">
        <p:scale>
          <a:sx n="102" d="100"/>
          <a:sy n="102" d="100"/>
        </p:scale>
        <p:origin x="258" y="114"/>
      </p:cViewPr>
      <p:guideLst/>
    </p:cSldViewPr>
  </p:slideViewPr>
  <p:outlineViewPr>
    <p:cViewPr>
      <p:scale>
        <a:sx n="33" d="100"/>
        <a:sy n="33" d="100"/>
      </p:scale>
      <p:origin x="0" y="-772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49053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77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7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1297546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="1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1983347"/>
            <a:ext cx="3855720" cy="3729888"/>
          </a:xfrm>
        </p:spPr>
        <p:txBody>
          <a:bodyPr anchor="ctr" anchorCtr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-1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23582" y="5577934"/>
            <a:ext cx="3856038" cy="1165495"/>
          </a:xfrm>
        </p:spPr>
        <p:txBody>
          <a:bodyPr>
            <a:noAutofit/>
          </a:bodyPr>
          <a:lstStyle>
            <a:lvl1pPr marL="0" indent="0" algn="r">
              <a:buNone/>
              <a:defRPr sz="4000"/>
            </a:lvl1pPr>
            <a:lvl2pPr marL="530352" indent="0">
              <a:buNone/>
              <a:defRPr/>
            </a:lvl2pPr>
            <a:lvl3pPr marL="987552" indent="0">
              <a:buNone/>
              <a:defRPr/>
            </a:lvl3pPr>
            <a:lvl4pPr marL="1444752" indent="0">
              <a:buNone/>
              <a:defRPr/>
            </a:lvl4pPr>
            <a:lvl5pPr marL="1901952" indent="0"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577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diu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-1" y="376"/>
            <a:ext cx="6928835" cy="68576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5318313" cy="1353639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371601"/>
            <a:ext cx="5318313" cy="4268412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6807403" y="0"/>
            <a:ext cx="25021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057623" y="0"/>
            <a:ext cx="513437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18107" y="5640388"/>
            <a:ext cx="5323839" cy="812622"/>
          </a:xfrm>
        </p:spPr>
        <p:txBody>
          <a:bodyPr>
            <a:normAutofit/>
          </a:bodyPr>
          <a:lstStyle>
            <a:lvl1pPr marL="0" indent="0" algn="r">
              <a:buNone/>
              <a:defRPr sz="4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187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ma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-1" y="376"/>
            <a:ext cx="7996519" cy="68576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6367183" cy="1353639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407459"/>
            <a:ext cx="6367183" cy="4232553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7759926" y="0"/>
            <a:ext cx="25021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996518" y="0"/>
            <a:ext cx="419548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18107" y="5640388"/>
            <a:ext cx="6373799" cy="812622"/>
          </a:xfrm>
        </p:spPr>
        <p:txBody>
          <a:bodyPr>
            <a:normAutofit/>
          </a:bodyPr>
          <a:lstStyle>
            <a:lvl1pPr marL="0" indent="0" algn="r">
              <a:buNone/>
              <a:defRPr sz="4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9410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7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51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143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059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0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92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099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804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8982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438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660" r:id="rId15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doi.org/10.1080/19376529.2020.1743996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doi.org/10.1007/s11406-021-00333-7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doi.org/10.1021/acs.est.0c07507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39/cjb-2020-0011" TargetMode="External"/><Relationship Id="rId2" Type="http://schemas.openxmlformats.org/officeDocument/2006/relationships/hyperlink" Target="https://doi.org/10.1139/cjb-2019-0189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doi.org/10.1093/bjc/azaa092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doi.org/10.1080/10511970.2019.1566185" TargetMode="Externa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labelmelatin.com/wp-content/uploads/2020/07/Hurtado-Rivera-V%C3%A1zquez-De-Naturalizing-Survival-final-version.pdf" TargetMode="Externa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doi.org/10.1353/hpn.2020.0084" TargetMode="Externa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doi.org/10.1080/08832323.2020.1812488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doi.org/10.5085/JFE-465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doi.org/10.1016/j.jcrimjus.2020.101773" TargetMode="Externa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doi.org/10.1080/10670564.2021.1884961" TargetMode="Externa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doi.org/10.1021/acs.est.0c07507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1/bk-2020-1371.ch002" TargetMode="External"/><Relationship Id="rId2" Type="http://schemas.openxmlformats.org/officeDocument/2006/relationships/hyperlink" Target="https://doi.org/10.1107/S2056989020015327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doi.org/10.1002/rfe.1084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4198/jhse.2020.154.13" TargetMode="External"/><Relationship Id="rId2" Type="http://schemas.openxmlformats.org/officeDocument/2006/relationships/hyperlink" Target="https://doi.org/10.5220/0008947701690176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g"/><Relationship Id="rId5" Type="http://schemas.openxmlformats.org/officeDocument/2006/relationships/hyperlink" Target="https://55fe5255-a4d9-45fa-8d5c-c7dcac88eadf.filesusr.com/ugd/0d1f4b_563669e161254ff09a15262ec47cd97c.pdf" TargetMode="External"/><Relationship Id="rId4" Type="http://schemas.openxmlformats.org/officeDocument/2006/relationships/hyperlink" Target="https://www.ajhssr.com/wp-content/uploads/2020/05/C20451924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337/9781788977579.00007" TargetMode="External"/><Relationship Id="rId2" Type="http://schemas.openxmlformats.org/officeDocument/2006/relationships/hyperlink" Target="https://doi.org/10.4324/9781315267623-44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735648X.2020.1738261" TargetMode="External"/><Relationship Id="rId2" Type="http://schemas.openxmlformats.org/officeDocument/2006/relationships/hyperlink" Target="https://doi.org/10.1177/1524838019881732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g"/><Relationship Id="rId4" Type="http://schemas.openxmlformats.org/officeDocument/2006/relationships/hyperlink" Target="https://doi.org/10.1891/VV-D-18-0018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doi.org/10.20525/ijfbs.v9i4.899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doi.org/10.1080/08832323.2020.1812488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ceur-ws.org/Vol-2531/paper08.pdf" TargetMode="External"/><Relationship Id="rId7" Type="http://schemas.openxmlformats.org/officeDocument/2006/relationships/hyperlink" Target="https://doi.org/10.1007/s10270-020-00799-1" TargetMode="External"/><Relationship Id="rId2" Type="http://schemas.openxmlformats.org/officeDocument/2006/relationships/hyperlink" Target="https://doi.org/10.1109/TASE.2020.2980726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oi.org/10.1109/ISSRE5003.2020.00043" TargetMode="External"/><Relationship Id="rId5" Type="http://schemas.openxmlformats.org/officeDocument/2006/relationships/hyperlink" Target="https://doi.org/10.1109/CSEET49119.2020.9206203" TargetMode="External"/><Relationship Id="rId4" Type="http://schemas.openxmlformats.org/officeDocument/2006/relationships/hyperlink" Target="https://doi.org/10.7250/csimq.2020-24.02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doi.org/10.1080/10904018.2020.1781637" TargetMode="Externa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doi.org/10.1016/j.iref.2020.09.026" TargetMode="Externa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doi.org/10.20525/ijfbs.v9i4.899" TargetMode="Externa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1538-020-00775-2" TargetMode="External"/><Relationship Id="rId2" Type="http://schemas.openxmlformats.org/officeDocument/2006/relationships/hyperlink" Target="https://doi.org/10.1016/j.envres.2020.109308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g"/><Relationship Id="rId4" Type="http://schemas.openxmlformats.org/officeDocument/2006/relationships/hyperlink" Target="https://doi.org/10.1080/08870446.2020.1814958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uniata.edu/offices/juniata-voices/past-version/media/volume-19/Burch_Captain_Doritoand_the_Bombshells_Juniata_Voices_vol_19_pgs_6_22.pdf" TargetMode="External"/><Relationship Id="rId3" Type="http://schemas.openxmlformats.org/officeDocument/2006/relationships/hyperlink" Target="https://doi.org/10.1037/ebs0000232" TargetMode="External"/><Relationship Id="rId7" Type="http://schemas.openxmlformats.org/officeDocument/2006/relationships/hyperlink" Target="https://doi.org/10.1017/9781108131797.046" TargetMode="External"/><Relationship Id="rId2" Type="http://schemas.openxmlformats.org/officeDocument/2006/relationships/hyperlink" Target="https://doi.org/10.1037/ebs0000244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oi.org/10.1007/978-3-030-46190-4_15" TargetMode="External"/><Relationship Id="rId5" Type="http://schemas.openxmlformats.org/officeDocument/2006/relationships/hyperlink" Target="https://doi.org/10.4135/9781529739435.n18" TargetMode="External"/><Relationship Id="rId4" Type="http://schemas.openxmlformats.org/officeDocument/2006/relationships/hyperlink" Target="https://doi.org/10.1017/9781108131797.032" TargetMode="External"/><Relationship Id="rId9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doi.org/10.2308/ISSUES-19-079" TargetMode="Externa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doi.org/10.1016/j.ejc.2020.103136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doi.org/10.1007/978-3-030-41850-2_14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Display to archives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5128" y="3956279"/>
            <a:ext cx="8361229" cy="1086237"/>
          </a:xfrm>
        </p:spPr>
        <p:txBody>
          <a:bodyPr>
            <a:noAutofit/>
          </a:bodyPr>
          <a:lstStyle/>
          <a:p>
            <a:r>
              <a:rPr lang="en-US" sz="3200" dirty="0" smtClean="0"/>
              <a:t>SUNY Oswego Creative &amp; Scholarly Works</a:t>
            </a:r>
          </a:p>
          <a:p>
            <a:r>
              <a:rPr lang="en-US" sz="3200" dirty="0" smtClean="0"/>
              <a:t>Donated to Penfield Library</a:t>
            </a:r>
          </a:p>
          <a:p>
            <a:r>
              <a:rPr lang="en-US" sz="3200" dirty="0" smtClean="0"/>
              <a:t>March 2020- March 2021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50" y="5042516"/>
            <a:ext cx="1935928" cy="134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6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David Crider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Crider, David. “‘Great Sounds and Wonderfulness’: KMPX and the Birth of Freeform Radio.” </a:t>
            </a:r>
            <a:r>
              <a:rPr lang="en-US" i="1" dirty="0"/>
              <a:t>Journal of Radio &amp; Audio Media</a:t>
            </a:r>
            <a:r>
              <a:rPr lang="en-US" dirty="0"/>
              <a:t>, vol. 27, no. 2, July 2020, pp. 319–33. DOI:</a:t>
            </a:r>
            <a:r>
              <a:rPr lang="en-US" u="sng" dirty="0">
                <a:hlinkClick r:id="rId2"/>
              </a:rPr>
              <a:t>10.1080/19376529.2020.1743996</a:t>
            </a:r>
            <a:r>
              <a:rPr lang="en-US" dirty="0"/>
              <a:t>.</a:t>
            </a:r>
          </a:p>
          <a:p>
            <a:r>
              <a:rPr lang="en-US" dirty="0"/>
              <a:t>Crider, David. “The Shrinking Electronic Town Square.” </a:t>
            </a:r>
            <a:r>
              <a:rPr lang="en-US" i="1" dirty="0"/>
              <a:t>Radio’s Second Century: Past, Present, and Future Perspectives</a:t>
            </a:r>
            <a:r>
              <a:rPr lang="en-US" dirty="0"/>
              <a:t>, edited by John Allen Hendricks, Rutgers University Press, 2020, pp. 67–81.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Communication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7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Craig </a:t>
            </a:r>
            <a:r>
              <a:rPr lang="en-US" dirty="0" err="1" smtClean="0"/>
              <a:t>DeLancey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2039439"/>
            <a:ext cx="5318313" cy="3600574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DeLancey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Craig. “Camus’s Absurd and the Argument against Suicide.”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Philosophia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DOI: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10.1007/s11406-021-00333-7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Philosophy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3" r="250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35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Jacob Dodd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Dodd, Jacob.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16mm and 8mm Filmmaking : An Essential Guide to Shooting on Celluloid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2021.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English &amp; Creative Writing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6" r="250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447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Andrew Garner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Pagano, James J., and Andrew J. Garner. “Polychlorinated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Naphthalenes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across the Great Lakes: Lake Trout and Walleye Concentrations, Trends, and TEQ Assessment—2004–2018.”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 Science &amp; Technology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Feb. 2021, p. acs.est.0c07507. DOI:</a:t>
            </a:r>
            <a:r>
              <a:rPr lang="en-US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10.1021/acs.est.0c07507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Chemistry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1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Jinyan</a:t>
            </a:r>
            <a:r>
              <a:rPr lang="en-US" dirty="0" smtClean="0"/>
              <a:t> </a:t>
            </a:r>
            <a:r>
              <a:rPr lang="en-US" dirty="0" err="1" smtClean="0"/>
              <a:t>Guo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Jinyan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Chad T.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Halson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“Stigma, Pollen Tube Transmitting Tract, and Epidermal Micromorphology of the Style of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Sarracenia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Purpurea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Sarraceniaceae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).” 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Botany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98, no. 4, Apr. 2020, pp. 209–29. DOI:</a:t>
            </a:r>
            <a:r>
              <a:rPr lang="en-US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10.1139/cjb-2019-0189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Jinyan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Chad T.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Halson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“Developmental Sequence of the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Syncarpous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Gynoecium of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Sarracenia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Purpurea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Sarraceniaceae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with Flattened and Broadened Carpels and an Umbrella-Shaped Style.” 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Botany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98, no. 8, Aug. 2020, pp. 401–23. DOI:</a:t>
            </a:r>
            <a:r>
              <a:rPr lang="en-US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10.1139/cjb-2020-0011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Biological Sciences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376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Roger Guy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Chomczyński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Piotr A., and Roger Guy. “‘Our Biographies Are the Same’: Juvenile Work in Mexican Drug Trafficking Organizations from the Perspective of a Collective Trajectory.”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British Journal of Criminology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Jan. 2021, p. azaa092. DOI:</a:t>
            </a:r>
            <a:r>
              <a:rPr lang="en-US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10.1093/</a:t>
            </a:r>
            <a:r>
              <a:rPr lang="en-US" sz="24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bjc</a:t>
            </a:r>
            <a:r>
              <a:rPr lang="en-US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/azaa092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Criminal Justice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6" b="91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477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Sarah </a:t>
            </a:r>
            <a:r>
              <a:rPr lang="en-US" dirty="0" err="1" smtClean="0"/>
              <a:t>Hanusch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Hanusch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Sarah. “Summative Portfolios in Undergraduate Mathematics Courses.”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PRIMUS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30, no. 3, Mar. 2020, pp. 274–84. DOI: </a:t>
            </a:r>
            <a:r>
              <a:rPr lang="en-US" sz="28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10.1080/10511970.2019.1566185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Mathematics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827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Roberta Hurtado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Hurtado, Roberta, and </a:t>
            </a:r>
            <a:r>
              <a:rPr lang="en-US" dirty="0" err="1"/>
              <a:t>Omara</a:t>
            </a:r>
            <a:r>
              <a:rPr lang="en-US" dirty="0"/>
              <a:t> Rivera-Vázquez. “De-Naturalizing Surviving: Domestic Violence, Narrative, and Social Justice in the Aftermath of Hurricane Maria.” </a:t>
            </a:r>
            <a:r>
              <a:rPr lang="en-US" i="1" dirty="0"/>
              <a:t>Label Me Latina/o</a:t>
            </a:r>
            <a:r>
              <a:rPr lang="en-US" dirty="0"/>
              <a:t>, vol. 10, no. [Supplement], Label Me Latina/o, 2020 2020, pp. 1–16. </a:t>
            </a:r>
            <a:r>
              <a:rPr lang="en-US" u="sng" dirty="0">
                <a:hlinkClick r:id="rId2"/>
              </a:rPr>
              <a:t>https://labelmelatin.com/wp-content/uploads/2020/07/Hurtado-Rivera-V%C3%A1zquez-De-Naturalizing-Survival-final-version.pdf</a:t>
            </a:r>
            <a:r>
              <a:rPr lang="en-US" dirty="0"/>
              <a:t>.</a:t>
            </a:r>
          </a:p>
          <a:p>
            <a:r>
              <a:rPr lang="en-US" dirty="0"/>
              <a:t>Hurtado, Roberta. “DUSMIC POETIC OF THE FLESH: </a:t>
            </a:r>
            <a:r>
              <a:rPr lang="en-US" dirty="0" err="1"/>
              <a:t>Decolonial</a:t>
            </a:r>
            <a:r>
              <a:rPr lang="en-US" dirty="0"/>
              <a:t> Shifts in Puerto Rican Women’s Fiction.” </a:t>
            </a:r>
            <a:r>
              <a:rPr lang="en-US" i="1" dirty="0"/>
              <a:t>Chicana/Latina Studies: The Journal of </a:t>
            </a:r>
            <a:r>
              <a:rPr lang="en-US" i="1" dirty="0" err="1"/>
              <a:t>Mujeres</a:t>
            </a:r>
            <a:r>
              <a:rPr lang="en-US" i="1" dirty="0"/>
              <a:t> </a:t>
            </a:r>
            <a:r>
              <a:rPr lang="en-US" i="1" dirty="0" err="1"/>
              <a:t>Activas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Letras</a:t>
            </a:r>
            <a:r>
              <a:rPr lang="en-US" i="1" dirty="0"/>
              <a:t> y </a:t>
            </a:r>
            <a:r>
              <a:rPr lang="en-US" i="1" dirty="0" err="1"/>
              <a:t>Cambio</a:t>
            </a:r>
            <a:r>
              <a:rPr lang="en-US" i="1" dirty="0"/>
              <a:t> Social</a:t>
            </a:r>
            <a:r>
              <a:rPr lang="en-US" dirty="0"/>
              <a:t>, vol. 20, no. 1, 2020, pp. 84–107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English and Creative Writing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632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Catalina </a:t>
            </a:r>
            <a:r>
              <a:rPr lang="en-US" dirty="0" err="1" smtClean="0"/>
              <a:t>Iannone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Iannone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Catalina. “Visualizing Blackness in Contemporary Spain: Race and Representation in Juan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Valbuena’s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Salitre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Hispania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103, no. 3, 2020, pp. 357–72. DOI:</a:t>
            </a:r>
            <a:r>
              <a:rPr lang="en-US" sz="28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10.1353/hpn.2020.0084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Modern Languages and Literatures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0" b="55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90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Webe</a:t>
            </a:r>
            <a:r>
              <a:rPr lang="en-US" dirty="0" smtClean="0"/>
              <a:t> Kadima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Kadima,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“Estimating the Prevalence of Asymptomatic Type 2 Diabetes in Kinshasa, Democratic Republic of Congo.”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 African Journal of Public Health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pp. 1–11.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Chemistry, Emeritus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994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Steven Abraham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Sotak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Kristin Lee, and Steven E. Abraham. “Negotiate to Survive: An Exercise to Help Develop Students’ Understanding of Negotiations.”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Education for Business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Sept. 2020, pp. 1–5. DOI:</a:t>
            </a:r>
            <a:r>
              <a:rPr lang="en-US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10.1080/08832323.2020.1812488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7" b="5417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Management and Marketing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45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John Kane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970201"/>
            <a:ext cx="5318313" cy="3669811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Spizman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Lawrence M., and John Kane. “Update of Educational Attainment Model for a Minor Child: Round 18 of NLSY (1997).”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Forensic Economics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29, no. 1, Sept. 2020, pp. 131–41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DOI: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10.5085/JFE-465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Economics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" b="19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182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Marthinus</a:t>
            </a:r>
            <a:r>
              <a:rPr lang="en-US" dirty="0" smtClean="0"/>
              <a:t> Koen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Koen,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Marthinus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C., et al. “Body-Worn Cameras: Technological Frames and Project Abandonment.”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Criminal Justice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72, Jan. 2021, p. 101773. DOI:</a:t>
            </a:r>
            <a:r>
              <a:rPr lang="en-US" sz="28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10.1016/j.jcrimjus.2020.101773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Criminal Justice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791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Linda Rae </a:t>
            </a:r>
            <a:r>
              <a:rPr lang="en-US" dirty="0" err="1" smtClean="0"/>
              <a:t>Markert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Markert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Linda Rae.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Can’t Make This up! : Stories from the Field - Resolving Educational Leadership Dilemmas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Brill Sense, 2020.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Educational Administration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r="41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777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Toby Malone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Malone, Toby, and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Aili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Huber. “Cutting and Adapting Text for the Virtual Performing Landscape.”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&amp; Noteworthy: The LMDA Newsletter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6, no. 4, Dec. 2020.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Malone, Toby, and Meg Logue. “Not Really (Little Star).”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MarshStream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International Solo Fest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11 Oct. 2020.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Young, TJ, and Liz Fisher.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Inseparables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Pittsburgh Public Theatre, 21 Jan. 2021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Theatre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9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Joshua </a:t>
            </a:r>
            <a:r>
              <a:rPr lang="en-US" b="1" dirty="0" err="1" smtClean="0"/>
              <a:t>McKeown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McKeown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Joshua S., et al. “Academic Development: The Impact of Education Abroad on Students as Learners.”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 Abroad: Bridging Scholarship and Practice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edited by Anthony C. Ogden et al., Routledge, 2021, pp. 77–91.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McKeown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Joshua S. “Wasted Talents? China’s Higher Education Reforms Experienced through Its Visiting Scholars Abroad.”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Contemporary China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Feb. 2021, pp. 1–18. DOI: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10.1080/10670564.2021.1884961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Office of International Education and Programs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07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Ampalavanar</a:t>
            </a:r>
            <a:r>
              <a:rPr lang="en-US" dirty="0"/>
              <a:t> </a:t>
            </a:r>
            <a:r>
              <a:rPr lang="en-US" dirty="0" err="1"/>
              <a:t>Nanthakumar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960775"/>
            <a:ext cx="5318313" cy="36792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Kadima,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“Estimating the Prevalence of Asymptomatic Type 2 Diabetes in Kinshasa, Democratic Republic of Congo.”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 African Journal of Public Health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pp. 1–11.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Mathematics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06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James Pagano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Pagano, James J. “Concentrations, Toxic Equivalence, and Age-Corrected Trends of Legacy Organic Contaminants in Lake Champlain Lake Trout_ 2012–2018.”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 Research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2020, p. 12.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Pagano, James J., and Andrew J. Garner. “Polychlorinated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Naphthalenes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across the Great Lakes: Lake Trout and Walleye Concentrations, Trends, and TEQ Assessment—2004–2018.”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 Science &amp; Technology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Feb. 2021, p. acs.est.0c07507. DOI: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10.1021/acs.est.0c07507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Chemistry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39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Casey Raymond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Ayudhya</a:t>
            </a: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Theppawut</a:t>
            </a: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et al. “Synthesis and Structure of a 1:1 Co-Crystal of Hexamethylenetetramine </a:t>
            </a:r>
            <a:r>
              <a:rPr lang="en-US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Carboxyborane</a:t>
            </a: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Acetaminophen.” </a:t>
            </a:r>
            <a:r>
              <a:rPr lang="en-US" i="1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Acta</a:t>
            </a:r>
            <a:r>
              <a:rPr lang="en-US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Crystallographica</a:t>
            </a:r>
            <a:r>
              <a:rPr lang="en-US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Section E Crystallographic Communications</a:t>
            </a: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vol. 76, no. 12, Dec. 2020, pp. 1854–58. DOI: 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10.1107/S2056989020015327</a:t>
            </a: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Cleaver, Robert J., and Casey C. Raymond. “</a:t>
            </a:r>
            <a:r>
              <a:rPr lang="en-US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Carboxyborate</a:t>
            </a: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 Main Group Inorganic Laboratory Experience.” </a:t>
            </a:r>
            <a:r>
              <a:rPr lang="en-US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Advances in Teaching Inorganic Chemistry Volume 2: Laboratory Enrichment and Faculty Community</a:t>
            </a: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vol. 1371, American Chemical Society, 2020, pp. 13–20, DOI: 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10.1021/bk-2020-1371.ch002</a:t>
            </a: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Chemistry</a:t>
            </a:r>
            <a:endParaRPr lang="en-US" dirty="0"/>
          </a:p>
        </p:txBody>
      </p:sp>
      <p:sp>
        <p:nvSpPr>
          <p:cNvPr id="7" name="AutoShape 2" descr="https://mail.google.com/mail/u/0/?ui=2&amp;ik=2f2b4eb62d&amp;view=fimg&amp;th=1624e3a1245564d1&amp;attid=0.1&amp;disp=emb&amp;realattid=ii_jf2n8m6t0_1624e399c081a437&amp;attbid=ANGjdJ_SythWhlBQDqRFXIGhVZ1e2mzOXlltxypeTAXqJFVzxHxv4TO2AEAPVBiJxDPdQjks_iDa1oNkYGesgJfbV2i5Bzhj_mCEXDl-dgmIrKetmDofQKJWwf-LsPQ&amp;sz=w920-h1116&amp;ats=1521737120738&amp;rm=1624e3a1245564d1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r="114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283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Mary. T. Rodgers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Rodgers, Mary T., and James E. Payne. “Post‐financial Crisis Changes in Financial System Structure: An Examination of the J.P. Morgan &amp; Co. Syndicates after the 1907 Panic.”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of Financial Economics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38, no. S1, Mar. 2020, pp. 226–41. DOI: </a:t>
            </a:r>
            <a:r>
              <a:rPr lang="en-US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10.1002/rfe.1084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Accounting, Finance, and Law</a:t>
            </a:r>
            <a:endParaRPr lang="en-US" dirty="0"/>
          </a:p>
        </p:txBody>
      </p:sp>
      <p:sp>
        <p:nvSpPr>
          <p:cNvPr id="7" name="AutoShape 2" descr="https://mail.google.com/mail/u/0/?ui=2&amp;ik=2f2b4eb62d&amp;view=fimg&amp;th=1624e3a1245564d1&amp;attid=0.1&amp;disp=emb&amp;realattid=ii_jf2n8m6t0_1624e399c081a437&amp;attbid=ANGjdJ_SythWhlBQDqRFXIGhVZ1e2mzOXlltxypeTAXqJFVzxHxv4TO2AEAPVBiJxDPdQjks_iDa1oNkYGesgJfbV2i5Bzhj_mCEXDl-dgmIrKetmDofQKJWwf-LsPQ&amp;sz=w920-h1116&amp;ats=1521737120738&amp;rm=1624e3a1245564d1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" b="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958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Damian Schofield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Adams, Joshua H., and Damian Schofield.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It’s The End Of The World And You Watch It: A Brief History Of Disaster Themed Media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no. 1, 2020, p. 35.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Adams, Joshua H., and Damian Schofield.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It’s the End of the World and You Watch It: Media Consumption in the Time of COVID-19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no. 1, 2020, p. 42.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Bartlett, Christopher, et al. “Assessing the Feasibility of Using Augmented Reality to Visualize Interventional Radiology Imagery:”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Proceedings of the 15th International Joint Conference on Computer Vision, Imaging and Computer Graphics Theory and Applications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SCITEPRESS - Science and Technology Publications, 2020, pp. 169–76. DOI: 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10.5220/0008947701690176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McClure, Coleen, and Damian Schofield. “Running Virtual: The Effect of Virtual Reality on Exercise.”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Human Sport and Exercise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15, no. 4, 2019, pp. 861–70. 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https://doi.org/10.14198/jhse.2020.154.13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Panchal,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Khushboo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“Cultural Impact on Website Design: A Study in India and USA.”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American Journal of Humanities and Social Sciences Research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4, no. 5, 2020, pp. 19–24. 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https://www.ajhssr.com/wp-content/uploads/2020/05/C20451924.pdf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Schofield, Damian, and Robert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LeDone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“The Motivations of a Video Game Streamers and Their Viewers.”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Screen Thought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3, no. 1, 2019. 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https://55fe5255-a4d9-45fa-8d5c-c7dcac88eadf.filesusr.com/ugd/0d1f4b_563669e161254ff09a15262ec47cd97c.pdf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Computer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4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David Andrews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Andrews, David. “John Maynard Keynes as Theologian *.”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Routledge Handbook of Economic Theology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edited by Stefan Schwarzkopf, 1st ed., Routledge, 2020, pp. 358–66 DOI:</a:t>
            </a:r>
            <a:r>
              <a:rPr lang="en-US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10.4324/9781315267623-44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Andrews, David. “The Reception of Malthus’s Essay on Population in the United States.”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Malthus Across Nations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by Gilbert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Faccarello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al., Edward Elgar Publishing, 2020, pp. 53–82 DOI:</a:t>
            </a:r>
            <a:r>
              <a:rPr lang="en-US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10.4337/9781788977579.00007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Andrews, David. “Error or Absurdity? A Non-Cognitive Approach to Commodity Fetishism.”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Marx at 200 New Developments on Karl Marx’s Thought and Writings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edited by Gilbert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Faccarello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Heinz-Dieter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Kurz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1st ed., Routledge, Taylor &amp; Francis Group, 2020.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Economics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6" r="100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357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Margaret Schmuhl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Chunrye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Margaret Schmuhl. “Assessment of Research on Intimate Partner Violence (IPV) Among Sexual Minorities in the United States.”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Trauma, Violence, &amp; Abuse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Oct. 2019, p. 152483801988173 DOI:</a:t>
            </a:r>
            <a:r>
              <a:rPr lang="en-US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10.1177/1524838019881732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Mills, Colleen E., et al. “Far-Right Violence as Backlash against Gender Equality: A County-Level Analysis of Structural and Ideological Gender Inequality and Homicides Committed by Far-Right Extremists.”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Crime and Justice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43, no. 5, Oct. 2020, pp. 568–84 DOI:</a:t>
            </a:r>
            <a:r>
              <a:rPr lang="en-US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10.1080/0735648X.2020.1738261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Schmuhl, Margaret, and Joel A.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Capellan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“Gendered Massacres: Examining the Effects of Cultural and Structural Gender Inequality on the Incidence of Mass Public Shootings.”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Violence and Victims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35, no. 6, Dec. 2020, pp. 885–905 DOI:</a:t>
            </a:r>
            <a:r>
              <a:rPr lang="en-US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10.1891/VV-D-18-00184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Criminal Justice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b="91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081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 </a:t>
            </a:r>
            <a:r>
              <a:rPr lang="en-US" dirty="0" err="1" smtClean="0"/>
              <a:t>Skolnik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Zhang,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Huiyi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“The Impacts of China’s Shadow Banking Credit Creation on the Effectiveness of Monetary Policy.”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Journal of Finance &amp; Banking Studies (2147-4486)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9, no. 4, Oct. 2020, pp. 33–46. DOI: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10.20525/ijfbs.v9i4.899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Wu,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Xiancong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“Institutional Investors and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Blockholder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Tunneling in China: The Impact of Firm Characteristics and Institutional Investor Centrality.”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Review of Accounting, Banking and Finance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12, no. 2, 2020, pp. 35–55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Accounting, Finance, and Law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35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Kristen Lee </a:t>
            </a:r>
            <a:r>
              <a:rPr lang="en-US" dirty="0" err="1" smtClean="0"/>
              <a:t>Sotak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Sotak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Kristin Lee, and Steven E. Abraham. “Negotiate to Survive: An Exercise to Help Develop Students’ Understanding of Negotiations.”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Education for Business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Sept. 2020, pp. 1–5. DOI:</a:t>
            </a:r>
            <a:r>
              <a:rPr lang="en-US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10.1080/08832323.2020.1812488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Management </a:t>
            </a:r>
            <a:r>
              <a:rPr lang="en-US" dirty="0" smtClean="0"/>
              <a:t>and Marketing 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190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Donna Steiner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Steiner, Donna.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Lost and Found in Ocean County, New Jersey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Tolsun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Books, 2020.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English and Creative Writing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r="19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856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Bastian </a:t>
            </a:r>
            <a:r>
              <a:rPr lang="en-US" dirty="0" err="1" smtClean="0"/>
              <a:t>Tenbergen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Bandyszak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Torsten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“Orthogonal Uncertainty Modeling in the Engineering of Cyber-Physical Systems.”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IEEE Transactions on Automation Science and Engineering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2020, pp. 1–16 DOI: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10.1109/TASE.2020.2980726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Daun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Marian, and Bastian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Tenbergen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“Teaching Requirements Engineering with Industry Case Examples.”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Tagungsband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17. Workshops “Software Engineering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Unterricht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Hochschulen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2020 Innsbruck,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Österreich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26. - 27.02.2020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2531, 2020, pp. 49–50.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Zotero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http://ceur-ws.org/Vol-2531/paper08.pdf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Department of Computer Science, State University of New York at Oswego, Oswego, NY 13126, United States, et al. “Smart Home Voice Assistants: A Literature Survey of User Privacy and Security Vulnerabilities.”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Complex Systems Informatics and Modeling Quarterly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no. 24, Oct. 2020, pp. 15–30. DOI: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10.7250/csimq.2020-24.02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Krusche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“Welcome from the Conference Chairs.”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IEEE 32nd Conference on Software Engineering Education and Training (CSEE&amp;T)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2020, pp. 1–2 DOI: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10.1109/CSEET49119.2020.9206203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Madala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Kaushik, et al. “SACC - A Property Driven Approach to Expose Undesired Behaviors among System’s Components.”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IEEE 31st International Symposium on Software Reliability Engineering (ISSRE)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IEEE, 2020, pp. 380–90. DOI: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10.1109/ISSRE5003.2020.00043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Tenbergen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Bastian, and Thorsten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Weyer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“Generation of Hazard Relation Diagrams: Formalization and Tool Support.”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Software and Systems Modeling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June 2020. DOI: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10.1007/s10270-020-00799-1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Computer Science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" r="413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Andrea Vickery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Vickery, Andrea J., and Sabrina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Ventrano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“Listening Goals and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Parasocial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Relationships: How Listening Styles Impact the Development of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Parasocial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Relationships with Media Personas.” 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Journal of Listening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June 2020, pp. 1–17. DOI:</a:t>
            </a:r>
            <a:r>
              <a:rPr lang="en-US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10.1080/10904018.2020.1781637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Communication Studies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6" r="250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741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Hong Wan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Liu,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“Capital Market Access and Innovation Efficiency: A Natural Experiment from China’s Pilot VAT Reform in 2012.”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Review of Economics &amp; Finance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71, Jan. 2021, pp. 549–66. DOI: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10.1016/j.iref.2020.09.026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Wu,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Xiancong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“Institutional Investors and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Blockholder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Tunneling in China: The Impact of Firm Characteristics and Institutional Investor Centrality.”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Review of Accounting, Banking and Finance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12, no. 2, 2020, pp. 35–55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Accounting, Finance, and Law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14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Jinpei</a:t>
            </a:r>
            <a:r>
              <a:rPr lang="en-US" b="1" dirty="0" smtClean="0"/>
              <a:t> Wu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Zhang,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Huiyi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“The Impacts of China’s Shadow Banking Credit Creation on the Effectiveness of Monetary Policy.” 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Journal of Finance &amp; Banking Studies (2147-4486)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9, no. 4, Oct. 2020, pp. 33–46. DOI:</a:t>
            </a:r>
            <a:r>
              <a:rPr lang="en-US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10.20525/ijfbs.v9i4.899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Management and Marketing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7" b="54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968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5025" y="757070"/>
            <a:ext cx="9612971" cy="2852737"/>
          </a:xfrm>
        </p:spPr>
        <p:txBody>
          <a:bodyPr>
            <a:normAutofit/>
          </a:bodyPr>
          <a:lstStyle/>
          <a:p>
            <a:r>
              <a:rPr lang="en-US" sz="5400" cap="none" dirty="0" smtClean="0"/>
              <a:t>View current and past </a:t>
            </a:r>
            <a:br>
              <a:rPr lang="en-US" sz="5400" cap="none" dirty="0" smtClean="0"/>
            </a:br>
            <a:r>
              <a:rPr lang="en-US" sz="5400" cap="none" dirty="0" smtClean="0"/>
              <a:t>Display to </a:t>
            </a:r>
            <a:r>
              <a:rPr lang="en-US" sz="5400" cap="none" smtClean="0"/>
              <a:t>Archives slide shows and </a:t>
            </a:r>
            <a:r>
              <a:rPr lang="en-US" sz="5400" cap="none" dirty="0" smtClean="0"/>
              <a:t>bibliographies at:</a:t>
            </a:r>
            <a:endParaRPr lang="en-US" sz="5400" cap="none" dirty="0"/>
          </a:p>
        </p:txBody>
      </p:sp>
      <p:sp>
        <p:nvSpPr>
          <p:cNvPr id="7" name="Conten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https://www.oswego.edu/library/display-archives</a:t>
            </a:r>
          </a:p>
        </p:txBody>
      </p:sp>
    </p:spTree>
    <p:extLst>
      <p:ext uri="{BB962C8B-B14F-4D97-AF65-F5344CB8AC3E}">
        <p14:creationId xmlns:p14="http://schemas.microsoft.com/office/powerpoint/2010/main" val="167123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Jean Ann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Nonaka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Angela M., et al. “Linguistic and Cultural Design Features of the Manual Syllabary in Japan.”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Visible Language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54, no. 1/2, 2020, pp. 30–65.</a:t>
            </a:r>
          </a:p>
          <a:p>
            <a:endParaRPr lang="en-US" sz="2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Curriculum &amp; Instruction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1" b="54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253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5585461" cy="1353639"/>
          </a:xfrm>
        </p:spPr>
        <p:txBody>
          <a:bodyPr/>
          <a:lstStyle/>
          <a:p>
            <a:r>
              <a:rPr lang="en-US" dirty="0" err="1" smtClean="0"/>
              <a:t>Kestutis</a:t>
            </a:r>
            <a:r>
              <a:rPr lang="en-US" dirty="0" smtClean="0"/>
              <a:t> </a:t>
            </a:r>
            <a:r>
              <a:rPr lang="en-US" dirty="0" err="1" smtClean="0"/>
              <a:t>Bendinskas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Gump, Brooks B., et al. “Dietary Contributions to Increased Background Lead, Mercury, and Cadmium in 9–11 Year Old Children: Accounting for Racial Differences.” </a:t>
            </a:r>
            <a:r>
              <a:rPr lang="en-US" i="1" dirty="0"/>
              <a:t>Environmental Research</a:t>
            </a:r>
            <a:r>
              <a:rPr lang="en-US" dirty="0"/>
              <a:t>, vol. 185, June 2020, p. 109308. DOI:</a:t>
            </a:r>
            <a:r>
              <a:rPr lang="en-US" u="sng" dirty="0">
                <a:hlinkClick r:id="rId2"/>
              </a:rPr>
              <a:t>10.1016/j.envres.2020.109308</a:t>
            </a:r>
            <a:r>
              <a:rPr lang="en-US" dirty="0"/>
              <a:t>.</a:t>
            </a:r>
          </a:p>
          <a:p>
            <a:r>
              <a:rPr lang="en-US" dirty="0" err="1"/>
              <a:t>Bendinskas</a:t>
            </a:r>
            <a:r>
              <a:rPr lang="en-US" dirty="0"/>
              <a:t>, </a:t>
            </a:r>
            <a:r>
              <a:rPr lang="en-US" dirty="0" err="1"/>
              <a:t>Kestutis</a:t>
            </a:r>
            <a:r>
              <a:rPr lang="en-US" dirty="0"/>
              <a:t> G., et al. “The Case for Undergraduate Research Journals.” </a:t>
            </a:r>
            <a:r>
              <a:rPr lang="en-US" i="1" dirty="0"/>
              <a:t>Bulletin of Mathematical Biology</a:t>
            </a:r>
            <a:r>
              <a:rPr lang="en-US" dirty="0"/>
              <a:t>, vol. 82, no. 8, July 2020, p. 100. DOI:</a:t>
            </a:r>
            <a:r>
              <a:rPr lang="en-US" u="sng" dirty="0">
                <a:hlinkClick r:id="rId3"/>
              </a:rPr>
              <a:t>10.1007/s11538-020-00775-2</a:t>
            </a:r>
            <a:r>
              <a:rPr lang="en-US" dirty="0"/>
              <a:t>.</a:t>
            </a:r>
          </a:p>
          <a:p>
            <a:r>
              <a:rPr lang="en-US" dirty="0"/>
              <a:t>Gump, Brooks B., et al. “Vacation’s Lingering Benefits, but Only for Those with Low Stress Jobs.” </a:t>
            </a:r>
            <a:r>
              <a:rPr lang="en-US" i="1" dirty="0"/>
              <a:t>Psychology &amp; Health</a:t>
            </a:r>
            <a:r>
              <a:rPr lang="en-US" dirty="0"/>
              <a:t>, Routledge, Sept. 2020, pp. 1–18. DOI:</a:t>
            </a:r>
            <a:r>
              <a:rPr lang="en-US" u="sng" dirty="0">
                <a:hlinkClick r:id="rId4"/>
              </a:rPr>
              <a:t>10.1080/08870446.2020.1814958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Chemistry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1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Rebecca Burch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Burch, Rebecca L., and David R. Widman. “The Point of Nipple Erection 1: The Experience and Projection of Perceived Emotional States While Viewing Women with and without Erect Nipples.” </a:t>
            </a:r>
            <a:r>
              <a:rPr lang="en-US" i="1" dirty="0"/>
              <a:t>Evolutionary Behavioral Sciences</a:t>
            </a:r>
            <a:r>
              <a:rPr lang="en-US" dirty="0"/>
              <a:t>, Aug. 2020. DOI:</a:t>
            </a:r>
            <a:r>
              <a:rPr lang="en-US" u="sng" dirty="0">
                <a:hlinkClick r:id="rId2"/>
              </a:rPr>
              <a:t>10.1037/ebs0000244</a:t>
            </a:r>
            <a:r>
              <a:rPr lang="en-US" dirty="0"/>
              <a:t>.</a:t>
            </a:r>
          </a:p>
          <a:p>
            <a:r>
              <a:rPr lang="en-US" dirty="0"/>
              <a:t>Burch, Rebecca L., et al. “The Reproductive Priming Effect Revisited: Mate Poaching, Mate Copying, or Both?” </a:t>
            </a:r>
            <a:r>
              <a:rPr lang="en-US" i="1" dirty="0"/>
              <a:t>Evolutionary Behavioral Sciences</a:t>
            </a:r>
            <a:r>
              <a:rPr lang="en-US" dirty="0"/>
              <a:t>, June 2020. DOI:</a:t>
            </a:r>
            <a:r>
              <a:rPr lang="en-US" u="sng" dirty="0">
                <a:hlinkClick r:id="rId3"/>
              </a:rPr>
              <a:t>10.1037/ebs0000232</a:t>
            </a:r>
            <a:r>
              <a:rPr lang="en-US" dirty="0"/>
              <a:t>.</a:t>
            </a:r>
          </a:p>
          <a:p>
            <a:r>
              <a:rPr lang="en-US" dirty="0"/>
              <a:t>Fisher, Maryanne L., et al. “Evolutionary Psychology: Thoughts on Integrating Feminist Perspectives.” </a:t>
            </a:r>
            <a:r>
              <a:rPr lang="en-US" i="1" dirty="0"/>
              <a:t>The Cambridge Handbook of Evolutionary Perspectives on Human Behavior</a:t>
            </a:r>
            <a:r>
              <a:rPr lang="en-US" dirty="0"/>
              <a:t>, edited by Lance Workman et al., 1st ed., Cambridge University Press, 2020, pp. 378–92. DOI:</a:t>
            </a:r>
            <a:r>
              <a:rPr lang="en-US" u="sng" dirty="0">
                <a:hlinkClick r:id="rId4"/>
              </a:rPr>
              <a:t>10.1017/9781108131797.032</a:t>
            </a:r>
            <a:r>
              <a:rPr lang="en-US" dirty="0"/>
              <a:t>.</a:t>
            </a:r>
          </a:p>
          <a:p>
            <a:r>
              <a:rPr lang="en-US" dirty="0"/>
              <a:t>Fisher, Maryanne L., and Rebecca L. Burch. “Evolutionary Psychology and Gender Studies.” </a:t>
            </a:r>
            <a:r>
              <a:rPr lang="en-US" i="1" dirty="0"/>
              <a:t>The SAGE Handbook of Evolutionary Psychology</a:t>
            </a:r>
            <a:r>
              <a:rPr lang="en-US" dirty="0"/>
              <a:t>, by Todd Shackelford, SAGE Publications Ltd, 2021, pp. 350–76. DOI:</a:t>
            </a:r>
            <a:r>
              <a:rPr lang="en-US" u="sng" dirty="0">
                <a:hlinkClick r:id="rId5"/>
              </a:rPr>
              <a:t>10.4135/9781529739435.n18</a:t>
            </a:r>
            <a:r>
              <a:rPr lang="en-US" dirty="0"/>
              <a:t>.</a:t>
            </a:r>
          </a:p>
          <a:p>
            <a:r>
              <a:rPr lang="en-US" dirty="0"/>
              <a:t>Salmon, Catherine, and Rebecca L. Burch. “I’m with You Till the End of the Line: The </a:t>
            </a:r>
            <a:r>
              <a:rPr lang="en-US" dirty="0" err="1"/>
              <a:t>Romanticization</a:t>
            </a:r>
            <a:r>
              <a:rPr lang="en-US" dirty="0"/>
              <a:t> of Male Bonds.” </a:t>
            </a:r>
            <a:r>
              <a:rPr lang="en-US" i="1" dirty="0"/>
              <a:t>Evolutionary Perspectives on Imaginative Culture</a:t>
            </a:r>
            <a:r>
              <a:rPr lang="en-US" dirty="0"/>
              <a:t>, edited by Joseph Carroll et al., Springer International Publishing, 2020, pp. 291–305. DOI:</a:t>
            </a:r>
            <a:r>
              <a:rPr lang="en-US" u="sng" dirty="0">
                <a:hlinkClick r:id="rId6"/>
              </a:rPr>
              <a:t>10.1007/978-3-030-46190-4_15</a:t>
            </a:r>
            <a:r>
              <a:rPr lang="en-US" dirty="0"/>
              <a:t>.</a:t>
            </a:r>
          </a:p>
          <a:p>
            <a:r>
              <a:rPr lang="en-US" dirty="0"/>
              <a:t>Salmon, Catherine, et al. “The Internet Is for Porn: Evolutionary Perspectives on Online Pornography.” </a:t>
            </a:r>
            <a:r>
              <a:rPr lang="en-US" i="1" dirty="0"/>
              <a:t>The Cambridge Handbook of Evolutionary Perspectives on Human Behavior</a:t>
            </a:r>
            <a:r>
              <a:rPr lang="en-US" dirty="0"/>
              <a:t>, edited by Lance Workman et al., 1st ed., Cambridge University Press, 2020, pp. 548–57. DOI:</a:t>
            </a:r>
            <a:r>
              <a:rPr lang="en-US" u="sng" dirty="0">
                <a:hlinkClick r:id="rId7"/>
              </a:rPr>
              <a:t>10.1017/9781108131797.046</a:t>
            </a:r>
            <a:r>
              <a:rPr lang="en-US" dirty="0" smtClean="0"/>
              <a:t>.</a:t>
            </a:r>
          </a:p>
          <a:p>
            <a:r>
              <a:rPr lang="en-US" dirty="0"/>
              <a:t>Burch, Rebecca. “Captain Dorito and the Bombshells: </a:t>
            </a:r>
            <a:r>
              <a:rPr lang="en-US" dirty="0" err="1"/>
              <a:t>Hypersexuality</a:t>
            </a:r>
            <a:r>
              <a:rPr lang="en-US" dirty="0"/>
              <a:t> in Marvel Comic Characters.” </a:t>
            </a:r>
            <a:r>
              <a:rPr lang="en-US" i="1" dirty="0"/>
              <a:t>Juniata Voices</a:t>
            </a:r>
            <a:r>
              <a:rPr lang="en-US" dirty="0"/>
              <a:t>, vol. 19, Sept. 2018, pp. 6–22</a:t>
            </a:r>
            <a:r>
              <a:rPr lang="en-US" dirty="0" smtClean="0"/>
              <a:t>. </a:t>
            </a:r>
            <a:r>
              <a:rPr lang="en-US" dirty="0">
                <a:hlinkClick r:id="rId8"/>
              </a:rPr>
              <a:t>https://www.juniata.edu/offices/juniata-voices/past-version/media/volume-19/Burch_Captain_Doritoand_the_Bombshells_Juniata_Voices_vol_19_pgs_6_22.pdf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Human Development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r="8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731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Victoria Chiu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Liu, Qi, et al. “Bringing Scholarly Data Analytics Knowledge Using Emerging Technology Tools in Accounting into Classrooms: A Bibliometric Approach.”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Issues in Accounting Education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Aug. 2020, p. ISSUES-19-079. DOI: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10.2308/ISSUES-19-079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r="417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Accounting, Finance, and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65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Gregory Churchill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2039439"/>
            <a:ext cx="5318313" cy="360057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Churchill, Gregory, and Brendan Nagle. “Bipartite Hansel Results for Hypergraphs.”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Journal of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Combinatorics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89, Oct. 2020, p. 103136. DOI: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10.1016/j.ejc.2020.103136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Mathematics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191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Indu</a:t>
            </a:r>
            <a:r>
              <a:rPr lang="en-US" b="1" dirty="0" smtClean="0"/>
              <a:t> </a:t>
            </a:r>
            <a:r>
              <a:rPr lang="en-US" b="1" dirty="0" err="1" smtClean="0"/>
              <a:t>Raskia</a:t>
            </a:r>
            <a:r>
              <a:rPr lang="en-US" b="1" dirty="0" smtClean="0"/>
              <a:t> Churchill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2039439"/>
            <a:ext cx="5318313" cy="360057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Churchill,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Rasika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“On the Classification of F-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Quandles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Algebraic Structures and Applications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edited by Sergei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Silvestrov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vol. 317, Springer International Publishing, 2020, pp. 359–69. DOI: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10.1007/978-3-030-41850-2_14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Mathematics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4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1520</TotalTime>
  <Words>2799</Words>
  <Application>Microsoft Office PowerPoint</Application>
  <PresentationFormat>Widescreen</PresentationFormat>
  <Paragraphs>151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Calibri</vt:lpstr>
      <vt:lpstr>Franklin Gothic Book</vt:lpstr>
      <vt:lpstr>Times New Roman</vt:lpstr>
      <vt:lpstr>Crop</vt:lpstr>
      <vt:lpstr>Display to archives</vt:lpstr>
      <vt:lpstr>Steven Abraham</vt:lpstr>
      <vt:lpstr>David Andrews</vt:lpstr>
      <vt:lpstr>Jean Ann</vt:lpstr>
      <vt:lpstr>Kestutis Bendinskas</vt:lpstr>
      <vt:lpstr>Rebecca Burch</vt:lpstr>
      <vt:lpstr>Victoria Chiu</vt:lpstr>
      <vt:lpstr>Gregory Churchill</vt:lpstr>
      <vt:lpstr>Indu Raskia Churchill</vt:lpstr>
      <vt:lpstr>David Crider</vt:lpstr>
      <vt:lpstr>Craig DeLancey</vt:lpstr>
      <vt:lpstr>Jacob Dodd</vt:lpstr>
      <vt:lpstr>Andrew Garner</vt:lpstr>
      <vt:lpstr>Jinyan Guo</vt:lpstr>
      <vt:lpstr>Roger Guy</vt:lpstr>
      <vt:lpstr>Sarah Hanusch</vt:lpstr>
      <vt:lpstr>Roberta Hurtado</vt:lpstr>
      <vt:lpstr>Catalina Iannone</vt:lpstr>
      <vt:lpstr>Webe Kadima</vt:lpstr>
      <vt:lpstr>John Kane</vt:lpstr>
      <vt:lpstr>Marthinus Koen</vt:lpstr>
      <vt:lpstr>Linda Rae Markert</vt:lpstr>
      <vt:lpstr>Toby Malone</vt:lpstr>
      <vt:lpstr>Joshua McKeown</vt:lpstr>
      <vt:lpstr>Ampalavanar Nanthakumar</vt:lpstr>
      <vt:lpstr>James Pagano</vt:lpstr>
      <vt:lpstr>Casey Raymond</vt:lpstr>
      <vt:lpstr>Mary. T. Rodgers</vt:lpstr>
      <vt:lpstr>Damian Schofield</vt:lpstr>
      <vt:lpstr>Margaret Schmuhl</vt:lpstr>
      <vt:lpstr>Richard Skolnik</vt:lpstr>
      <vt:lpstr>Kristen Lee Sotak</vt:lpstr>
      <vt:lpstr>Donna Steiner</vt:lpstr>
      <vt:lpstr>Bastian Tenbergen</vt:lpstr>
      <vt:lpstr>Andrea Vickery</vt:lpstr>
      <vt:lpstr>Hong Wan</vt:lpstr>
      <vt:lpstr>Jinpei Wu</vt:lpstr>
      <vt:lpstr>View current and past  Display to Archives slide shows and bibliographies at:</vt:lpstr>
    </vt:vector>
  </TitlesOfParts>
  <Company>State University of New York at Oswego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Display to archives</dc:title>
  <dc:creator>Windows User</dc:creator>
  <cp:lastModifiedBy>Zachary Vickery</cp:lastModifiedBy>
  <cp:revision>189</cp:revision>
  <dcterms:created xsi:type="dcterms:W3CDTF">2017-04-01T14:38:39Z</dcterms:created>
  <dcterms:modified xsi:type="dcterms:W3CDTF">2021-04-12T16:15:58Z</dcterms:modified>
</cp:coreProperties>
</file>