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1" r:id="rId1"/>
  </p:sldMasterIdLst>
  <p:sldIdLst>
    <p:sldId id="256" r:id="rId2"/>
    <p:sldId id="346" r:id="rId3"/>
    <p:sldId id="352" r:id="rId4"/>
    <p:sldId id="291" r:id="rId5"/>
    <p:sldId id="292" r:id="rId6"/>
    <p:sldId id="260" r:id="rId7"/>
    <p:sldId id="294" r:id="rId8"/>
    <p:sldId id="297" r:id="rId9"/>
    <p:sldId id="329" r:id="rId10"/>
    <p:sldId id="345" r:id="rId11"/>
    <p:sldId id="264" r:id="rId12"/>
    <p:sldId id="295" r:id="rId13"/>
    <p:sldId id="299" r:id="rId14"/>
    <p:sldId id="302" r:id="rId15"/>
    <p:sldId id="350" r:id="rId16"/>
    <p:sldId id="351" r:id="rId17"/>
    <p:sldId id="265" r:id="rId18"/>
    <p:sldId id="301" r:id="rId19"/>
    <p:sldId id="278" r:id="rId20"/>
    <p:sldId id="347" r:id="rId21"/>
    <p:sldId id="353" r:id="rId22"/>
    <p:sldId id="348" r:id="rId23"/>
    <p:sldId id="343" r:id="rId24"/>
    <p:sldId id="309" r:id="rId25"/>
    <p:sldId id="344" r:id="rId26"/>
    <p:sldId id="280" r:id="rId27"/>
    <p:sldId id="340" r:id="rId28"/>
    <p:sldId id="330" r:id="rId29"/>
    <p:sldId id="319" r:id="rId30"/>
    <p:sldId id="293" r:id="rId31"/>
    <p:sldId id="328" r:id="rId32"/>
    <p:sldId id="342" r:id="rId33"/>
    <p:sldId id="337" r:id="rId34"/>
    <p:sldId id="286" r:id="rId35"/>
    <p:sldId id="341" r:id="rId36"/>
    <p:sldId id="305" r:id="rId37"/>
    <p:sldId id="307" r:id="rId38"/>
    <p:sldId id="310" r:id="rId39"/>
    <p:sldId id="326" r:id="rId40"/>
    <p:sldId id="28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4" autoAdjust="0"/>
  </p:normalViewPr>
  <p:slideViewPr>
    <p:cSldViewPr snapToGrid="0">
      <p:cViewPr varScale="1">
        <p:scale>
          <a:sx n="102" d="100"/>
          <a:sy n="102" d="100"/>
        </p:scale>
        <p:origin x="258" y="114"/>
      </p:cViewPr>
      <p:guideLst/>
    </p:cSldViewPr>
  </p:slideViewPr>
  <p:outlineViewPr>
    <p:cViewPr>
      <p:scale>
        <a:sx n="33" d="100"/>
        <a:sy n="33" d="100"/>
      </p:scale>
      <p:origin x="0" y="-77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4/12/2021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4905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7377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1947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arge phot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1297546"/>
          </a:xfrm>
        </p:spPr>
        <p:txBody>
          <a:bodyPr anchor="t">
            <a:normAutofit/>
          </a:bodyPr>
          <a:lstStyle>
            <a:lvl1pPr>
              <a:lnSpc>
                <a:spcPct val="84000"/>
              </a:lnSpc>
              <a:defRPr sz="4800" b="1" baseline="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1983347"/>
            <a:ext cx="3855720" cy="3729888"/>
          </a:xfrm>
        </p:spPr>
        <p:txBody>
          <a:bodyPr anchor="ctr" anchorCtr="0"/>
          <a:lstStyle>
            <a:lvl1pPr marL="0" indent="0">
              <a:lnSpc>
                <a:spcPct val="113000"/>
              </a:lnSpc>
              <a:spcBef>
                <a:spcPts val="0"/>
              </a:spcBef>
              <a:spcAft>
                <a:spcPts val="15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4/12/2021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1"/>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10"/>
          <p:cNvSpPr>
            <a:spLocks noGrp="1"/>
          </p:cNvSpPr>
          <p:nvPr>
            <p:ph type="body" sz="quarter" idx="13"/>
          </p:nvPr>
        </p:nvSpPr>
        <p:spPr>
          <a:xfrm>
            <a:off x="723582" y="5577934"/>
            <a:ext cx="3856038" cy="1165495"/>
          </a:xfrm>
        </p:spPr>
        <p:txBody>
          <a:bodyPr>
            <a:noAutofit/>
          </a:bodyPr>
          <a:lstStyle>
            <a:lvl1pPr marL="0" indent="0" algn="r">
              <a:buNone/>
              <a:defRPr sz="4000"/>
            </a:lvl1pPr>
            <a:lvl2pPr marL="530352" indent="0">
              <a:buNone/>
              <a:defRPr/>
            </a:lvl2pPr>
            <a:lvl3pPr marL="987552" indent="0">
              <a:buNone/>
              <a:defRPr/>
            </a:lvl3pPr>
            <a:lvl4pPr marL="1444752" indent="0">
              <a:buNone/>
              <a:defRPr/>
            </a:lvl4pPr>
            <a:lvl5pPr marL="1901952" indent="0">
              <a:buNone/>
              <a:defRPr/>
            </a:lvl5pPr>
          </a:lstStyle>
          <a:p>
            <a:pPr lvl="0"/>
            <a:r>
              <a:rPr lang="en-US" dirty="0" smtClean="0"/>
              <a:t>Edit Master text styles</a:t>
            </a:r>
          </a:p>
        </p:txBody>
      </p:sp>
    </p:spTree>
    <p:extLst>
      <p:ext uri="{BB962C8B-B14F-4D97-AF65-F5344CB8AC3E}">
        <p14:creationId xmlns:p14="http://schemas.microsoft.com/office/powerpoint/2010/main" val="4187577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Medium Photo">
    <p:spTree>
      <p:nvGrpSpPr>
        <p:cNvPr id="1" name=""/>
        <p:cNvGrpSpPr/>
        <p:nvPr/>
      </p:nvGrpSpPr>
      <p:grpSpPr>
        <a:xfrm>
          <a:off x="0" y="0"/>
          <a:ext cx="0" cy="0"/>
          <a:chOff x="0" y="0"/>
          <a:chExt cx="0" cy="0"/>
        </a:xfrm>
      </p:grpSpPr>
      <p:sp>
        <p:nvSpPr>
          <p:cNvPr id="8" name="Rectangle 7" title="Background Shape"/>
          <p:cNvSpPr/>
          <p:nvPr/>
        </p:nvSpPr>
        <p:spPr>
          <a:xfrm>
            <a:off x="-1" y="376"/>
            <a:ext cx="6928835"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899" y="685800"/>
            <a:ext cx="5318313" cy="1353639"/>
          </a:xfrm>
        </p:spPr>
        <p:txBody>
          <a:bodyPr anchor="t">
            <a:noAutofit/>
          </a:bodyPr>
          <a:lstStyle>
            <a:lvl1pPr>
              <a:lnSpc>
                <a:spcPct val="84000"/>
              </a:lnSpc>
              <a:defRPr sz="4800" b="1" baseline="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723899" y="1371601"/>
            <a:ext cx="5318313" cy="4268412"/>
          </a:xfrm>
        </p:spPr>
        <p:txBody>
          <a:bodyPr anchor="ctr" anchorCtr="0">
            <a:normAutofit/>
          </a:bodyPr>
          <a:lstStyle>
            <a:lvl1pPr marL="0" indent="0">
              <a:lnSpc>
                <a:spcPct val="113000"/>
              </a:lnSpc>
              <a:spcBef>
                <a:spcPts val="0"/>
              </a:spcBef>
              <a:spcAft>
                <a:spcPts val="15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4/12/2021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6807403" y="0"/>
            <a:ext cx="2502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Picture Placeholder 10"/>
          <p:cNvSpPr>
            <a:spLocks noGrp="1"/>
          </p:cNvSpPr>
          <p:nvPr>
            <p:ph type="pic" sz="quarter" idx="13"/>
          </p:nvPr>
        </p:nvSpPr>
        <p:spPr>
          <a:xfrm>
            <a:off x="7057623" y="0"/>
            <a:ext cx="5134377" cy="6858000"/>
          </a:xfrm>
        </p:spPr>
        <p:txBody>
          <a:bodyPr/>
          <a:lstStyle>
            <a:lvl1pPr marL="0" indent="0">
              <a:buNone/>
              <a:defRPr/>
            </a:lvl1pPr>
          </a:lstStyle>
          <a:p>
            <a:endParaRPr lang="en-US" dirty="0"/>
          </a:p>
        </p:txBody>
      </p:sp>
      <p:sp>
        <p:nvSpPr>
          <p:cNvPr id="12" name="Text Placeholder 11"/>
          <p:cNvSpPr>
            <a:spLocks noGrp="1"/>
          </p:cNvSpPr>
          <p:nvPr>
            <p:ph type="body" sz="quarter" idx="14"/>
          </p:nvPr>
        </p:nvSpPr>
        <p:spPr>
          <a:xfrm>
            <a:off x="718107" y="5640388"/>
            <a:ext cx="5323839" cy="812622"/>
          </a:xfrm>
        </p:spPr>
        <p:txBody>
          <a:bodyPr>
            <a:normAutofit/>
          </a:bodyPr>
          <a:lstStyle>
            <a:lvl1pPr marL="0" indent="0" algn="r">
              <a:buNone/>
              <a:defRPr sz="4000"/>
            </a:lvl1pPr>
          </a:lstStyle>
          <a:p>
            <a:pPr lvl="0"/>
            <a:r>
              <a:rPr lang="en-US" dirty="0" smtClean="0"/>
              <a:t>Edit Master text styles</a:t>
            </a:r>
          </a:p>
        </p:txBody>
      </p:sp>
    </p:spTree>
    <p:extLst>
      <p:ext uri="{BB962C8B-B14F-4D97-AF65-F5344CB8AC3E}">
        <p14:creationId xmlns:p14="http://schemas.microsoft.com/office/powerpoint/2010/main" val="3218187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mall photo">
    <p:spTree>
      <p:nvGrpSpPr>
        <p:cNvPr id="1" name=""/>
        <p:cNvGrpSpPr/>
        <p:nvPr/>
      </p:nvGrpSpPr>
      <p:grpSpPr>
        <a:xfrm>
          <a:off x="0" y="0"/>
          <a:ext cx="0" cy="0"/>
          <a:chOff x="0" y="0"/>
          <a:chExt cx="0" cy="0"/>
        </a:xfrm>
      </p:grpSpPr>
      <p:sp>
        <p:nvSpPr>
          <p:cNvPr id="8" name="Rectangle 7" title="Background Shape"/>
          <p:cNvSpPr/>
          <p:nvPr/>
        </p:nvSpPr>
        <p:spPr>
          <a:xfrm>
            <a:off x="-1" y="376"/>
            <a:ext cx="7996519"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899" y="685800"/>
            <a:ext cx="6367183" cy="1353639"/>
          </a:xfrm>
        </p:spPr>
        <p:txBody>
          <a:bodyPr anchor="t">
            <a:noAutofit/>
          </a:bodyPr>
          <a:lstStyle>
            <a:lvl1pPr>
              <a:lnSpc>
                <a:spcPct val="84000"/>
              </a:lnSpc>
              <a:defRPr sz="4800" b="1" baseline="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723899" y="1407459"/>
            <a:ext cx="6367183" cy="4232553"/>
          </a:xfrm>
        </p:spPr>
        <p:txBody>
          <a:bodyPr anchor="ctr" anchorCtr="0">
            <a:normAutofit/>
          </a:bodyPr>
          <a:lstStyle>
            <a:lvl1pPr marL="0" indent="0">
              <a:lnSpc>
                <a:spcPct val="113000"/>
              </a:lnSpc>
              <a:spcBef>
                <a:spcPts val="0"/>
              </a:spcBef>
              <a:spcAft>
                <a:spcPts val="15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4/12/2021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7759926" y="0"/>
            <a:ext cx="2502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Picture Placeholder 10"/>
          <p:cNvSpPr>
            <a:spLocks noGrp="1"/>
          </p:cNvSpPr>
          <p:nvPr>
            <p:ph type="pic" sz="quarter" idx="13"/>
          </p:nvPr>
        </p:nvSpPr>
        <p:spPr>
          <a:xfrm>
            <a:off x="7996518" y="0"/>
            <a:ext cx="4195482" cy="6858000"/>
          </a:xfrm>
        </p:spPr>
        <p:txBody>
          <a:bodyPr/>
          <a:lstStyle>
            <a:lvl1pPr marL="0" indent="0">
              <a:buNone/>
              <a:defRPr/>
            </a:lvl1pPr>
          </a:lstStyle>
          <a:p>
            <a:endParaRPr lang="en-US" dirty="0"/>
          </a:p>
        </p:txBody>
      </p:sp>
      <p:sp>
        <p:nvSpPr>
          <p:cNvPr id="12" name="Text Placeholder 11"/>
          <p:cNvSpPr>
            <a:spLocks noGrp="1"/>
          </p:cNvSpPr>
          <p:nvPr>
            <p:ph type="body" sz="quarter" idx="14"/>
          </p:nvPr>
        </p:nvSpPr>
        <p:spPr>
          <a:xfrm>
            <a:off x="718107" y="5640388"/>
            <a:ext cx="6373799" cy="812622"/>
          </a:xfrm>
        </p:spPr>
        <p:txBody>
          <a:bodyPr>
            <a:normAutofit/>
          </a:bodyPr>
          <a:lstStyle>
            <a:lvl1pPr marL="0" indent="0" algn="r">
              <a:buNone/>
              <a:defRPr sz="4000"/>
            </a:lvl1pPr>
          </a:lstStyle>
          <a:p>
            <a:pPr lvl="0"/>
            <a:r>
              <a:rPr lang="en-US" dirty="0" smtClean="0"/>
              <a:t>Edit Master text styles</a:t>
            </a:r>
          </a:p>
        </p:txBody>
      </p:sp>
    </p:spTree>
    <p:extLst>
      <p:ext uri="{BB962C8B-B14F-4D97-AF65-F5344CB8AC3E}">
        <p14:creationId xmlns:p14="http://schemas.microsoft.com/office/powerpoint/2010/main" val="251941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DE6118-2437-4B30-8E3C-4D2BE6020583}" type="datetimeFigureOut">
              <a:rPr lang="en-US" smtClean="0"/>
              <a:pPr/>
              <a:t>4/12/2021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4607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53851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4/12/2021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051432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2505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8250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8692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1109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4/12/2021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8042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4/12/2021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4898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4/12/2021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43837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660" r:id="rId15"/>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journals.library.columbia.edu/index.php/jmetc/article/view/1665"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nps.gov/articles/aquatic-vascular-macrophytes-as-vital-signs.htm"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docs.rwu.edu/nyscaproceedings/vol2015/iss1/2/" TargetMode="External"/><Relationship Id="rId2" Type="http://schemas.openxmlformats.org/officeDocument/2006/relationships/hyperlink" Target="https://docs.rwu.edu/nyscaproceedings/vol2015/iss1/1/" TargetMode="Externa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44bf41ed-9dc6-4e6f-a3cd-3efc42feaf84.filesusr.com/ugd/ff2d79_981ae81acf8e48d7b40a425efc98be3f.pdf"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scholarworks.sfasu.edu/slr/vol14/iss1/3" TargetMode="External"/><Relationship Id="rId2" Type="http://schemas.openxmlformats.org/officeDocument/2006/relationships/hyperlink" Target="https://www.naesp.org/sites/default/files/LipkeApthorpe_ND19.pdf" TargetMode="Externa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ajhssr.com/wp-content/uploads/2019/09/J19397889.pdf" TargetMode="External"/><Relationship Id="rId2" Type="http://schemas.openxmlformats.org/officeDocument/2006/relationships/hyperlink" Target="https://www.insticc.org/Primoris/Resources/PaperPdf.ashx?idPaper=89477" TargetMode="External"/><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hyperlink" Target="http://flyccs.com/jounals/IJIT/paper/IJIT04.V03.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digitalcommons.csbsju.edu/studio_one/vol44/iss1/11"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109/MS.2019.2909127" TargetMode="External"/><Relationship Id="rId2" Type="http://schemas.openxmlformats.org/officeDocument/2006/relationships/hyperlink" Target="https://doi.org/10.18420/se2019-37" TargetMode="Externa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www.wholeschooling.net/Journal_of_Whole_Schooling/articles/15-2%20Willard%202019.pdf"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swlaw.edu/sites/default/files/2019-03/3.Zenor_.PublishReady.pdf" TargetMode="External"/><Relationship Id="rId2" Type="http://schemas.openxmlformats.org/officeDocument/2006/relationships/hyperlink" Target="https://law.capital.edu/WorkArea/DownloadAsset.aspx?id=38135" TargetMode="External"/><Relationship Id="rId1" Type="http://schemas.openxmlformats.org/officeDocument/2006/relationships/slideLayout" Target="../slideLayouts/slideLayout14.xml"/><Relationship Id="rId5" Type="http://schemas.openxmlformats.org/officeDocument/2006/relationships/image" Target="../media/image39.jpg"/><Relationship Id="rId4" Type="http://schemas.openxmlformats.org/officeDocument/2006/relationships/hyperlink" Target="https://www.participations.org/Volume%2014/Issue%201/11.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jstor.org/stable/10.26613/esic.3.2.156"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aaahq.org/Meetings/2019/Concurrent-Sessions?url.dID=52" TargetMode="External"/><Relationship Id="rId2" Type="http://schemas.openxmlformats.org/officeDocument/2006/relationships/hyperlink" Target=".%20https:/aaahq.org/Meetings/2019/Concurrent-Sessions?url.dID=51" TargetMode="External"/><Relationship Id="rId1" Type="http://schemas.openxmlformats.org/officeDocument/2006/relationships/slideLayout" Target="../slideLayouts/slideLayout14.xml"/><Relationship Id="rId5" Type="http://schemas.openxmlformats.org/officeDocument/2006/relationships/image" Target="../media/image8.jpg"/><Relationship Id="rId4" Type="http://schemas.openxmlformats.org/officeDocument/2006/relationships/hyperlink" Target="https://aaahq.org/Meetings/2019/Concurrent-Sessions?url.dID=5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Display to archives</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SUNY Oswego Creative &amp; Scholarly Works</a:t>
            </a:r>
          </a:p>
          <a:p>
            <a:r>
              <a:rPr lang="en-US" dirty="0" smtClean="0"/>
              <a:t>Donated to Penfield Library</a:t>
            </a:r>
          </a:p>
          <a:p>
            <a:r>
              <a:rPr lang="en-US" smtClean="0"/>
              <a:t>March 2019 </a:t>
            </a:r>
            <a:r>
              <a:rPr lang="en-US" dirty="0" smtClean="0"/>
              <a:t>– </a:t>
            </a:r>
            <a:r>
              <a:rPr lang="en-US" smtClean="0"/>
              <a:t>March 2020</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550" y="5042516"/>
            <a:ext cx="1935928" cy="1347406"/>
          </a:xfrm>
          <a:prstGeom prst="rect">
            <a:avLst/>
          </a:prstGeom>
        </p:spPr>
      </p:pic>
    </p:spTree>
    <p:extLst>
      <p:ext uri="{BB962C8B-B14F-4D97-AF65-F5344CB8AC3E}">
        <p14:creationId xmlns:p14="http://schemas.microsoft.com/office/powerpoint/2010/main" val="1254462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David Crider</a:t>
            </a:r>
            <a:endParaRPr lang="en-US" dirty="0"/>
          </a:p>
        </p:txBody>
      </p:sp>
      <p:sp>
        <p:nvSpPr>
          <p:cNvPr id="4" name="Text Placeholder 3"/>
          <p:cNvSpPr>
            <a:spLocks noGrp="1"/>
          </p:cNvSpPr>
          <p:nvPr>
            <p:ph type="body" sz="half" idx="2"/>
          </p:nvPr>
        </p:nvSpPr>
        <p:spPr/>
        <p:txBody>
          <a:bodyPr>
            <a:normAutofit/>
          </a:bodyPr>
          <a:lstStyle/>
          <a:p>
            <a:r>
              <a:rPr lang="en-US" sz="2400" dirty="0"/>
              <a:t>Crider, David. “Of ‘Tomatoes’ and Men: A Continuing Analysis of Gender in Music Radio Formats.” Journal of Radio &amp; Audio Media, Dec. 2019, pp. 1–17. DOI:10.1080/19376529.2019.1623221.</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5" name="Text Placeholder 4"/>
          <p:cNvSpPr>
            <a:spLocks noGrp="1"/>
          </p:cNvSpPr>
          <p:nvPr>
            <p:ph type="body" sz="quarter" idx="14"/>
          </p:nvPr>
        </p:nvSpPr>
        <p:spPr/>
        <p:txBody>
          <a:bodyPr/>
          <a:lstStyle/>
          <a:p>
            <a:r>
              <a:rPr lang="en-US" dirty="0" smtClean="0"/>
              <a:t>Communication Studies</a:t>
            </a:r>
            <a:endParaRPr lang="en-US" dirty="0"/>
          </a:p>
        </p:txBody>
      </p:sp>
    </p:spTree>
    <p:extLst>
      <p:ext uri="{BB962C8B-B14F-4D97-AF65-F5344CB8AC3E}">
        <p14:creationId xmlns:p14="http://schemas.microsoft.com/office/powerpoint/2010/main" val="924870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Arvind </a:t>
            </a:r>
            <a:r>
              <a:rPr lang="en-US" dirty="0" err="1" smtClean="0"/>
              <a:t>Diddi</a:t>
            </a:r>
            <a:endParaRPr lang="en-US" dirty="0"/>
          </a:p>
        </p:txBody>
      </p:sp>
      <p:sp>
        <p:nvSpPr>
          <p:cNvPr id="4" name="Text Placeholder 3"/>
          <p:cNvSpPr>
            <a:spLocks noGrp="1"/>
          </p:cNvSpPr>
          <p:nvPr>
            <p:ph type="body" sz="half" idx="2"/>
          </p:nvPr>
        </p:nvSpPr>
        <p:spPr/>
        <p:txBody>
          <a:bodyPr>
            <a:normAutofit/>
          </a:bodyPr>
          <a:lstStyle/>
          <a:p>
            <a:r>
              <a:rPr lang="en-US" sz="2400" dirty="0" err="1"/>
              <a:t>Diddi</a:t>
            </a:r>
            <a:r>
              <a:rPr lang="en-US" sz="2400" dirty="0"/>
              <a:t>, A. “The News Media Framing of Trump: An Enigma or a Political Renegade.” Trump Tweets, the World Reacts: Understanding What is Relevant and Why, edited by Regina Luttrell, Lexington Books, 2018, pp. 25-38.</a:t>
            </a: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7" name="Text Placeholder 6"/>
          <p:cNvSpPr>
            <a:spLocks noGrp="1"/>
          </p:cNvSpPr>
          <p:nvPr>
            <p:ph type="body" sz="quarter" idx="14"/>
          </p:nvPr>
        </p:nvSpPr>
        <p:spPr/>
        <p:txBody>
          <a:bodyPr/>
          <a:lstStyle/>
          <a:p>
            <a:r>
              <a:rPr lang="en-US" dirty="0"/>
              <a:t>Communication Studies</a:t>
            </a:r>
          </a:p>
          <a:p>
            <a:endParaRPr lang="en-US" dirty="0"/>
          </a:p>
        </p:txBody>
      </p:sp>
    </p:spTree>
    <p:extLst>
      <p:ext uri="{BB962C8B-B14F-4D97-AF65-F5344CB8AC3E}">
        <p14:creationId xmlns:p14="http://schemas.microsoft.com/office/powerpoint/2010/main" val="206351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Amanda </a:t>
            </a:r>
            <a:r>
              <a:rPr lang="en-US" b="1" dirty="0" err="1" smtClean="0"/>
              <a:t>Fenlon</a:t>
            </a:r>
            <a:endParaRPr lang="en-US" b="1" dirty="0"/>
          </a:p>
        </p:txBody>
      </p:sp>
      <p:sp>
        <p:nvSpPr>
          <p:cNvPr id="4" name="Text Placeholder 3"/>
          <p:cNvSpPr>
            <a:spLocks noGrp="1"/>
          </p:cNvSpPr>
          <p:nvPr>
            <p:ph type="body" sz="half" idx="2"/>
          </p:nvPr>
        </p:nvSpPr>
        <p:spPr/>
        <p:txBody>
          <a:bodyPr>
            <a:normAutofit/>
          </a:bodyPr>
          <a:lstStyle/>
          <a:p>
            <a:r>
              <a:rPr lang="en-US" sz="2400" dirty="0" err="1"/>
              <a:t>Fenlon</a:t>
            </a:r>
            <a:r>
              <a:rPr lang="en-US" sz="2400" dirty="0"/>
              <a:t>, Amanda et. al. “Using Strategy Instruction and Flexible Assistive Technology Tools.” Closing the Gap, April/May 2019, pp. 10-19.</a:t>
            </a:r>
          </a:p>
        </p:txBody>
      </p:sp>
      <p:sp>
        <p:nvSpPr>
          <p:cNvPr id="3" name="Text Placeholder 2"/>
          <p:cNvSpPr>
            <a:spLocks noGrp="1"/>
          </p:cNvSpPr>
          <p:nvPr>
            <p:ph type="body" sz="quarter" idx="14"/>
          </p:nvPr>
        </p:nvSpPr>
        <p:spPr/>
        <p:txBody>
          <a:bodyPr>
            <a:normAutofit fontScale="85000" lnSpcReduction="10000"/>
          </a:bodyPr>
          <a:lstStyle/>
          <a:p>
            <a:r>
              <a:rPr lang="en-US" dirty="0" smtClean="0"/>
              <a:t>Curriculum and Instruction</a:t>
            </a:r>
            <a:endParaRPr lang="en-US"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61" b="5461"/>
          <a:stretch>
            <a:fillRect/>
          </a:stretch>
        </p:blipFill>
        <p:spPr/>
      </p:pic>
    </p:spTree>
    <p:extLst>
      <p:ext uri="{BB962C8B-B14F-4D97-AF65-F5344CB8AC3E}">
        <p14:creationId xmlns:p14="http://schemas.microsoft.com/office/powerpoint/2010/main" val="2054477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Scott Furlong</a:t>
            </a:r>
            <a:endParaRPr lang="en-US" b="1" dirty="0"/>
          </a:p>
        </p:txBody>
      </p:sp>
      <p:sp>
        <p:nvSpPr>
          <p:cNvPr id="4" name="Text Placeholder 3"/>
          <p:cNvSpPr>
            <a:spLocks noGrp="1"/>
          </p:cNvSpPr>
          <p:nvPr>
            <p:ph type="body" sz="half" idx="2"/>
          </p:nvPr>
        </p:nvSpPr>
        <p:spPr/>
        <p:txBody>
          <a:bodyPr>
            <a:normAutofit/>
          </a:bodyPr>
          <a:lstStyle/>
          <a:p>
            <a:r>
              <a:rPr lang="en-US" sz="2800" dirty="0"/>
              <a:t>Kraft, Michael, and Scott Furlong. </a:t>
            </a:r>
            <a:r>
              <a:rPr lang="en-US" sz="2800" i="1" dirty="0"/>
              <a:t>Public Policy : Politics, Analysis, and Alternatives</a:t>
            </a:r>
            <a:r>
              <a:rPr lang="en-US" sz="2800" dirty="0"/>
              <a:t>. Sage, 2021.</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46" r="25046"/>
          <a:stretch>
            <a:fillRect/>
          </a:stretch>
        </p:blipFill>
        <p:spPr/>
      </p:pic>
      <p:sp>
        <p:nvSpPr>
          <p:cNvPr id="3" name="Text Placeholder 2"/>
          <p:cNvSpPr>
            <a:spLocks noGrp="1"/>
          </p:cNvSpPr>
          <p:nvPr>
            <p:ph type="body" sz="quarter" idx="14"/>
          </p:nvPr>
        </p:nvSpPr>
        <p:spPr/>
        <p:txBody>
          <a:bodyPr>
            <a:normAutofit/>
          </a:bodyPr>
          <a:lstStyle/>
          <a:p>
            <a:r>
              <a:rPr lang="en-US" dirty="0" smtClean="0"/>
              <a:t>Office of the Provost</a:t>
            </a:r>
            <a:endParaRPr lang="en-US" dirty="0"/>
          </a:p>
        </p:txBody>
      </p:sp>
    </p:spTree>
    <p:extLst>
      <p:ext uri="{BB962C8B-B14F-4D97-AF65-F5344CB8AC3E}">
        <p14:creationId xmlns:p14="http://schemas.microsoft.com/office/powerpoint/2010/main" val="2260007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Andrew Garner</a:t>
            </a:r>
            <a:endParaRPr lang="en-US" b="1" dirty="0"/>
          </a:p>
        </p:txBody>
      </p:sp>
      <p:sp>
        <p:nvSpPr>
          <p:cNvPr id="4" name="Text Placeholder 3"/>
          <p:cNvSpPr>
            <a:spLocks noGrp="1"/>
          </p:cNvSpPr>
          <p:nvPr>
            <p:ph type="body" sz="half" idx="2"/>
          </p:nvPr>
        </p:nvSpPr>
        <p:spPr/>
        <p:txBody>
          <a:bodyPr>
            <a:normAutofit/>
          </a:bodyPr>
          <a:lstStyle/>
          <a:p>
            <a:r>
              <a:rPr lang="en-US" sz="2400" dirty="0"/>
              <a:t>Pagano, James J., and Andrew J. Garner. “Comprehensive Assessment of Legacy Organic Contaminants and Trends in Lake Trout from Cayuga Lake, New York: 2011–2017.” Journal of Great Lakes Research, vol. 45, no. 6, Dec. 2019, pp. 1290–98. DOI:10.1016/j.jglr.2019.09.023.</a:t>
            </a:r>
          </a:p>
        </p:txBody>
      </p:sp>
      <p:sp>
        <p:nvSpPr>
          <p:cNvPr id="7" name="Picture Placeholder 6"/>
          <p:cNvSpPr>
            <a:spLocks noGrp="1"/>
          </p:cNvSpPr>
          <p:nvPr>
            <p:ph type="pic" sz="quarter" idx="13"/>
          </p:nvPr>
        </p:nvSpPr>
        <p:spPr/>
      </p:sp>
      <p:sp>
        <p:nvSpPr>
          <p:cNvPr id="3" name="Text Placeholder 2"/>
          <p:cNvSpPr>
            <a:spLocks noGrp="1"/>
          </p:cNvSpPr>
          <p:nvPr>
            <p:ph type="body" sz="quarter" idx="14"/>
          </p:nvPr>
        </p:nvSpPr>
        <p:spPr/>
        <p:txBody>
          <a:bodyPr/>
          <a:lstStyle/>
          <a:p>
            <a:r>
              <a:rPr lang="en-US" dirty="0" smtClean="0"/>
              <a:t>Chemistry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489216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Joan Gujarati</a:t>
            </a:r>
            <a:endParaRPr lang="en-US" dirty="0"/>
          </a:p>
        </p:txBody>
      </p:sp>
      <p:sp>
        <p:nvSpPr>
          <p:cNvPr id="4" name="Text Placeholder 3"/>
          <p:cNvSpPr>
            <a:spLocks noGrp="1"/>
          </p:cNvSpPr>
          <p:nvPr>
            <p:ph type="body" sz="half" idx="2"/>
          </p:nvPr>
        </p:nvSpPr>
        <p:spPr/>
        <p:txBody>
          <a:bodyPr>
            <a:normAutofit/>
          </a:bodyPr>
          <a:lstStyle/>
          <a:p>
            <a:r>
              <a:rPr lang="en-US" sz="2400" dirty="0"/>
              <a:t>Gujarati, Joan. “Reflecting On Action: Implications form the Child Mathematics Inquiry Portfolio.” Journal of Mathematics Education at Teachers College, vol. 10, no. 1, 2019, pp. 1-10. </a:t>
            </a:r>
            <a:r>
              <a:rPr lang="en-US" sz="2400" dirty="0">
                <a:hlinkClick r:id="rId2"/>
              </a:rPr>
              <a:t>https://journals.library.columbia.edu/index.php/jmetc/article/view/1665</a:t>
            </a:r>
            <a:r>
              <a:rPr lang="en-US" sz="2400" dirty="0"/>
              <a:t>.</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417" b="5417"/>
          <a:stretch>
            <a:fillRect/>
          </a:stretch>
        </p:blipFill>
        <p:spPr/>
      </p:pic>
      <p:sp>
        <p:nvSpPr>
          <p:cNvPr id="5" name="Text Placeholder 4"/>
          <p:cNvSpPr>
            <a:spLocks noGrp="1"/>
          </p:cNvSpPr>
          <p:nvPr>
            <p:ph type="body" sz="quarter" idx="14"/>
          </p:nvPr>
        </p:nvSpPr>
        <p:spPr/>
        <p:txBody>
          <a:bodyPr>
            <a:normAutofit fontScale="85000" lnSpcReduction="10000"/>
          </a:bodyPr>
          <a:lstStyle/>
          <a:p>
            <a:r>
              <a:rPr lang="en-US" dirty="0" smtClean="0"/>
              <a:t>Curriculum and Instruction</a:t>
            </a:r>
            <a:endParaRPr lang="en-US" dirty="0"/>
          </a:p>
        </p:txBody>
      </p:sp>
    </p:spTree>
    <p:extLst>
      <p:ext uri="{BB962C8B-B14F-4D97-AF65-F5344CB8AC3E}">
        <p14:creationId xmlns:p14="http://schemas.microsoft.com/office/powerpoint/2010/main" val="2733761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 Eric </a:t>
            </a:r>
            <a:r>
              <a:rPr lang="en-US" dirty="0" err="1" smtClean="0"/>
              <a:t>Hellquist</a:t>
            </a:r>
            <a:endParaRPr lang="en-US" dirty="0"/>
          </a:p>
        </p:txBody>
      </p:sp>
      <p:sp>
        <p:nvSpPr>
          <p:cNvPr id="4" name="Text Placeholder 3"/>
          <p:cNvSpPr>
            <a:spLocks noGrp="1"/>
          </p:cNvSpPr>
          <p:nvPr>
            <p:ph type="body" sz="half" idx="2"/>
          </p:nvPr>
        </p:nvSpPr>
        <p:spPr/>
        <p:txBody>
          <a:bodyPr>
            <a:normAutofit/>
          </a:bodyPr>
          <a:lstStyle/>
          <a:p>
            <a:r>
              <a:rPr lang="en-US" sz="2400" dirty="0" err="1"/>
              <a:t>Hellquist</a:t>
            </a:r>
            <a:r>
              <a:rPr lang="en-US" sz="2400" dirty="0"/>
              <a:t>, C. Eric, et al. “Aquatic Vascular </a:t>
            </a:r>
            <a:r>
              <a:rPr lang="en-US" sz="2400" dirty="0" err="1"/>
              <a:t>Macrophytes</a:t>
            </a:r>
            <a:r>
              <a:rPr lang="en-US" sz="2400" dirty="0"/>
              <a:t> as Vital Signs: Ecological Importance &amp; Management Considerations for the GYE.” Yellowstone Science, vol. 27, no. 1, Apr. 2019, pp. 61–63. </a:t>
            </a:r>
            <a:r>
              <a:rPr lang="en-US" sz="2400" dirty="0">
                <a:hlinkClick r:id="rId2"/>
              </a:rPr>
              <a:t>https://www.nps.gov/articles/aquatic-vascular-macrophytes-as-vital-signs.htm</a:t>
            </a:r>
            <a:r>
              <a:rPr lang="en-US" sz="2400" dirty="0"/>
              <a:t>.</a:t>
            </a:r>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46" r="25046"/>
          <a:stretch>
            <a:fillRect/>
          </a:stretch>
        </p:blipFill>
        <p:spPr/>
      </p:pic>
      <p:sp>
        <p:nvSpPr>
          <p:cNvPr id="5" name="Text Placeholder 4"/>
          <p:cNvSpPr>
            <a:spLocks noGrp="1"/>
          </p:cNvSpPr>
          <p:nvPr>
            <p:ph type="body" sz="quarter" idx="14"/>
          </p:nvPr>
        </p:nvSpPr>
        <p:spPr/>
        <p:txBody>
          <a:bodyPr/>
          <a:lstStyle/>
          <a:p>
            <a:r>
              <a:rPr lang="en-US" dirty="0" smtClean="0"/>
              <a:t>Biological Sciences</a:t>
            </a:r>
            <a:endParaRPr lang="en-US" dirty="0"/>
          </a:p>
        </p:txBody>
      </p:sp>
    </p:spTree>
    <p:extLst>
      <p:ext uri="{BB962C8B-B14F-4D97-AF65-F5344CB8AC3E}">
        <p14:creationId xmlns:p14="http://schemas.microsoft.com/office/powerpoint/2010/main" val="4244778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Christine Hirsch</a:t>
            </a:r>
            <a:endParaRPr lang="en-US" dirty="0"/>
          </a:p>
        </p:txBody>
      </p:sp>
      <p:sp>
        <p:nvSpPr>
          <p:cNvPr id="14" name="Text Placeholder 13"/>
          <p:cNvSpPr>
            <a:spLocks noGrp="1"/>
          </p:cNvSpPr>
          <p:nvPr>
            <p:ph type="body" sz="half" idx="2"/>
          </p:nvPr>
        </p:nvSpPr>
        <p:spPr/>
        <p:txBody>
          <a:bodyPr>
            <a:normAutofit fontScale="85000" lnSpcReduction="10000"/>
          </a:bodyPr>
          <a:lstStyle/>
          <a:p>
            <a:r>
              <a:rPr lang="en-US" dirty="0"/>
              <a:t>Hirsch, Christine </a:t>
            </a:r>
            <a:r>
              <a:rPr lang="en-US" dirty="0" err="1"/>
              <a:t>Courtade</a:t>
            </a:r>
            <a:r>
              <a:rPr lang="en-US" dirty="0"/>
              <a:t>. “The Promising Syllabus Enacted: One Teacher’s Experience.” Communication Teacher, vol. 24, no. 2, Apr. 2010, pp. 78–90. DOI:10.1080/17404621003680880.</a:t>
            </a:r>
          </a:p>
          <a:p>
            <a:r>
              <a:rPr lang="en-US" dirty="0"/>
              <a:t>Hirsch, Christine M. “Rhetorical Resolutions to the Tension Between Issue Ownership and Agency OR What do you do with an old social movement?” Proceedings of the New York State Communication Association, vol. 2015, no. 1, 2016. </a:t>
            </a:r>
            <a:r>
              <a:rPr lang="en-US" dirty="0">
                <a:hlinkClick r:id="rId2"/>
              </a:rPr>
              <a:t>https://docs.rwu.edu/nyscaproceedings/vol2015/iss1/1/.</a:t>
            </a:r>
            <a:endParaRPr lang="en-US" dirty="0"/>
          </a:p>
          <a:p>
            <a:r>
              <a:rPr lang="en-US" dirty="0"/>
              <a:t>Hirsch, Christine </a:t>
            </a:r>
            <a:r>
              <a:rPr lang="en-US" dirty="0" err="1"/>
              <a:t>Courtade</a:t>
            </a:r>
            <a:r>
              <a:rPr lang="en-US" dirty="0"/>
              <a:t>, et al. “We’ve Come a Long Way Maybe: Reflections of Women in The Academy.” Proceedings of the New York State Communication Association, vol. 2015 no. 1, 2016. </a:t>
            </a:r>
            <a:r>
              <a:rPr lang="en-US" dirty="0">
                <a:hlinkClick r:id="rId3"/>
              </a:rPr>
              <a:t>https://docs.rwu.edu/nyscaproceedings/vol2015/iss1/2/.</a:t>
            </a:r>
            <a:endParaRPr lang="en-US" dirty="0"/>
          </a:p>
          <a:p>
            <a:endParaRPr lang="en-US" dirty="0"/>
          </a:p>
        </p:txBody>
      </p:sp>
      <p:pic>
        <p:nvPicPr>
          <p:cNvPr id="3" name="Picture Placeholder 2"/>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115" r="4115"/>
          <a:stretch>
            <a:fillRect/>
          </a:stretch>
        </p:blipFill>
        <p:spPr/>
      </p:pic>
      <p:sp>
        <p:nvSpPr>
          <p:cNvPr id="15" name="Text Placeholder 14"/>
          <p:cNvSpPr>
            <a:spLocks noGrp="1"/>
          </p:cNvSpPr>
          <p:nvPr>
            <p:ph type="body" sz="quarter" idx="14"/>
          </p:nvPr>
        </p:nvSpPr>
        <p:spPr/>
        <p:txBody>
          <a:bodyPr/>
          <a:lstStyle/>
          <a:p>
            <a:r>
              <a:rPr lang="en-US" dirty="0" smtClean="0"/>
              <a:t>Communication Studies</a:t>
            </a:r>
            <a:endParaRPr lang="en-US" dirty="0"/>
          </a:p>
        </p:txBody>
      </p:sp>
    </p:spTree>
    <p:extLst>
      <p:ext uri="{BB962C8B-B14F-4D97-AF65-F5344CB8AC3E}">
        <p14:creationId xmlns:p14="http://schemas.microsoft.com/office/powerpoint/2010/main" val="4208275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Deborah Howard</a:t>
            </a:r>
            <a:endParaRPr lang="en-US" b="1" dirty="0"/>
          </a:p>
        </p:txBody>
      </p:sp>
      <p:sp>
        <p:nvSpPr>
          <p:cNvPr id="4" name="Text Placeholder 3"/>
          <p:cNvSpPr>
            <a:spLocks noGrp="1"/>
          </p:cNvSpPr>
          <p:nvPr>
            <p:ph type="body" sz="half" idx="2"/>
          </p:nvPr>
        </p:nvSpPr>
        <p:spPr/>
        <p:txBody>
          <a:bodyPr>
            <a:normAutofit/>
          </a:bodyPr>
          <a:lstStyle/>
          <a:p>
            <a:r>
              <a:rPr lang="en-US" sz="2400" dirty="0" err="1"/>
              <a:t>Jagaiah</a:t>
            </a:r>
            <a:r>
              <a:rPr lang="en-US" sz="2400" dirty="0"/>
              <a:t>, </a:t>
            </a:r>
            <a:r>
              <a:rPr lang="en-US" sz="2400" dirty="0" err="1"/>
              <a:t>Thilagha</a:t>
            </a:r>
            <a:r>
              <a:rPr lang="en-US" sz="2400" dirty="0"/>
              <a:t>, et al. “Writer’s Checklist: A Procedural Support for Struggling Writers.” The Reading Teacher, vol. 73, no. 1, July 2019, pp. 103–10. DOI:10.1002/trtr.1802</a:t>
            </a: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17" b="5417"/>
          <a:stretch>
            <a:fillRect/>
          </a:stretch>
        </p:blipFill>
        <p:spPr/>
      </p:pic>
      <p:sp>
        <p:nvSpPr>
          <p:cNvPr id="7" name="Text Placeholder 6"/>
          <p:cNvSpPr>
            <a:spLocks noGrp="1"/>
          </p:cNvSpPr>
          <p:nvPr>
            <p:ph type="body" sz="quarter" idx="14"/>
          </p:nvPr>
        </p:nvSpPr>
        <p:spPr/>
        <p:txBody>
          <a:bodyPr>
            <a:normAutofit fontScale="85000" lnSpcReduction="10000"/>
          </a:bodyPr>
          <a:lstStyle/>
          <a:p>
            <a:r>
              <a:rPr lang="en-US" dirty="0"/>
              <a:t>Curriculum and Instruction</a:t>
            </a:r>
          </a:p>
          <a:p>
            <a:endParaRPr lang="en-US" dirty="0"/>
          </a:p>
        </p:txBody>
      </p:sp>
    </p:spTree>
    <p:extLst>
      <p:ext uri="{BB962C8B-B14F-4D97-AF65-F5344CB8AC3E}">
        <p14:creationId xmlns:p14="http://schemas.microsoft.com/office/powerpoint/2010/main" val="2859823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Roberta Hurtado</a:t>
            </a:r>
            <a:endParaRPr lang="en-US" dirty="0"/>
          </a:p>
        </p:txBody>
      </p:sp>
      <p:sp>
        <p:nvSpPr>
          <p:cNvPr id="3" name="Text Placeholder 2"/>
          <p:cNvSpPr>
            <a:spLocks noGrp="1"/>
          </p:cNvSpPr>
          <p:nvPr>
            <p:ph type="body" sz="half" idx="2"/>
          </p:nvPr>
        </p:nvSpPr>
        <p:spPr/>
        <p:txBody>
          <a:bodyPr>
            <a:normAutofit/>
          </a:bodyPr>
          <a:lstStyle/>
          <a:p>
            <a:r>
              <a:rPr lang="en-US" dirty="0"/>
              <a:t>Hurtado, Roberta. </a:t>
            </a:r>
            <a:r>
              <a:rPr lang="en-US" dirty="0" err="1"/>
              <a:t>Decolonial</a:t>
            </a:r>
            <a:r>
              <a:rPr lang="en-US" dirty="0"/>
              <a:t> Puerto Rican Women’s Writings. Palgrave MacMillan, 2019.</a:t>
            </a:r>
          </a:p>
          <a:p>
            <a:r>
              <a:rPr lang="en-US" dirty="0"/>
              <a:t>Hurtado, Roberta. “Transformative Expressions: Latina Third Space Feminisms and Critical Theory-</a:t>
            </a:r>
            <a:r>
              <a:rPr lang="en-US" dirty="0" err="1"/>
              <a:t>Aestetic</a:t>
            </a:r>
            <a:r>
              <a:rPr lang="en-US" dirty="0"/>
              <a:t>.” The Journal of Latina Critical Feminism, vol. 2, no. 1, Mar. 2019, pp. 50-61. </a:t>
            </a:r>
            <a:r>
              <a:rPr lang="en-US" dirty="0">
                <a:hlinkClick r:id="rId2"/>
              </a:rPr>
              <a:t>https://44bf41ed-9dc6-4e6f-a3cd-3efc42feaf84.filesusr.com/ugd/ff2d79_981ae81acf8e48d7b40a425efc98be3f.pdf</a:t>
            </a:r>
            <a:r>
              <a:rPr lang="en-US" dirty="0"/>
              <a:t>.</a:t>
            </a:r>
          </a:p>
          <a:p>
            <a:endParaRPr lang="en-US" dirty="0"/>
          </a:p>
        </p:txBody>
      </p:sp>
      <p:sp>
        <p:nvSpPr>
          <p:cNvPr id="5" name="Text Placeholder 4"/>
          <p:cNvSpPr>
            <a:spLocks noGrp="1"/>
          </p:cNvSpPr>
          <p:nvPr>
            <p:ph type="body" sz="quarter" idx="14"/>
          </p:nvPr>
        </p:nvSpPr>
        <p:spPr/>
        <p:txBody>
          <a:bodyPr/>
          <a:lstStyle/>
          <a:p>
            <a:r>
              <a:rPr lang="en-US" dirty="0" smtClean="0"/>
              <a:t>English and Creative Writing</a:t>
            </a:r>
            <a:endParaRPr lang="en-US" dirty="0"/>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213" r="9213"/>
          <a:stretch>
            <a:fillRect/>
          </a:stretch>
        </p:blipFill>
        <p:spPr/>
      </p:pic>
    </p:spTree>
    <p:extLst>
      <p:ext uri="{BB962C8B-B14F-4D97-AF65-F5344CB8AC3E}">
        <p14:creationId xmlns:p14="http://schemas.microsoft.com/office/powerpoint/2010/main" val="556321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Steven Abraham</a:t>
            </a:r>
            <a:endParaRPr lang="en-US" dirty="0"/>
          </a:p>
        </p:txBody>
      </p:sp>
      <p:sp>
        <p:nvSpPr>
          <p:cNvPr id="4" name="Text Placeholder 3"/>
          <p:cNvSpPr>
            <a:spLocks noGrp="1"/>
          </p:cNvSpPr>
          <p:nvPr>
            <p:ph type="body" sz="half" idx="2"/>
          </p:nvPr>
        </p:nvSpPr>
        <p:spPr/>
        <p:txBody>
          <a:bodyPr>
            <a:normAutofit/>
          </a:bodyPr>
          <a:lstStyle/>
          <a:p>
            <a:r>
              <a:rPr lang="en-US" sz="2400" dirty="0"/>
              <a:t>Abraham, Steven E., and Paula B. </a:t>
            </a:r>
            <a:r>
              <a:rPr lang="en-US" sz="2400" dirty="0" err="1"/>
              <a:t>Voos</a:t>
            </a:r>
            <a:r>
              <a:rPr lang="en-US" sz="2400" dirty="0"/>
              <a:t>. “New Evidence from the Stock Market on Right-to-Work Laws.” Advances in Industrial &amp; Labor Relations, Emerald Publishing Limited, 2019, pp. 219–46. DOI:10.1108/S0742-618620190000025011.</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17" b="5417"/>
          <a:stretch>
            <a:fillRect/>
          </a:stretch>
        </p:blipFill>
        <p:spPr/>
      </p:pic>
      <p:sp>
        <p:nvSpPr>
          <p:cNvPr id="5" name="Text Placeholder 4"/>
          <p:cNvSpPr>
            <a:spLocks noGrp="1"/>
          </p:cNvSpPr>
          <p:nvPr>
            <p:ph type="body" sz="quarter" idx="14"/>
          </p:nvPr>
        </p:nvSpPr>
        <p:spPr/>
        <p:txBody>
          <a:bodyPr/>
          <a:lstStyle/>
          <a:p>
            <a:r>
              <a:rPr lang="en-US" dirty="0" smtClean="0"/>
              <a:t>Business</a:t>
            </a:r>
            <a:endParaRPr lang="en-US" dirty="0"/>
          </a:p>
        </p:txBody>
      </p:sp>
    </p:spTree>
    <p:extLst>
      <p:ext uri="{BB962C8B-B14F-4D97-AF65-F5344CB8AC3E}">
        <p14:creationId xmlns:p14="http://schemas.microsoft.com/office/powerpoint/2010/main" val="485458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 Knowles</a:t>
            </a:r>
            <a:endParaRPr lang="en-US" dirty="0"/>
          </a:p>
        </p:txBody>
      </p:sp>
      <p:sp>
        <p:nvSpPr>
          <p:cNvPr id="4" name="Text Placeholder 3"/>
          <p:cNvSpPr>
            <a:spLocks noGrp="1"/>
          </p:cNvSpPr>
          <p:nvPr>
            <p:ph type="body" sz="half" idx="2"/>
          </p:nvPr>
        </p:nvSpPr>
        <p:spPr/>
        <p:txBody>
          <a:bodyPr>
            <a:normAutofit/>
          </a:bodyPr>
          <a:lstStyle/>
          <a:p>
            <a:r>
              <a:rPr lang="en-US" sz="2800" dirty="0"/>
              <a:t>Knowles, Helen J, Bruce E. </a:t>
            </a:r>
            <a:r>
              <a:rPr lang="en-US" sz="2800" dirty="0" err="1"/>
              <a:t>Altschuler</a:t>
            </a:r>
            <a:r>
              <a:rPr lang="en-US" sz="2800" dirty="0"/>
              <a:t>, and Jaclyn </a:t>
            </a:r>
            <a:r>
              <a:rPr lang="en-US" sz="2800" dirty="0" err="1"/>
              <a:t>Schildkraut</a:t>
            </a:r>
            <a:r>
              <a:rPr lang="en-US" sz="2800" dirty="0"/>
              <a:t>. </a:t>
            </a:r>
            <a:r>
              <a:rPr lang="en-US" sz="2800" i="1" dirty="0"/>
              <a:t>Lights, Camera, Execution!: Cinematic Portrayals of Capital Punishment</a:t>
            </a:r>
            <a:r>
              <a:rPr lang="en-US" sz="2800" dirty="0"/>
              <a:t>. Lanham, Lexington Books, 2019.</a:t>
            </a:r>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5" name="Text Placeholder 4"/>
          <p:cNvSpPr>
            <a:spLocks noGrp="1"/>
          </p:cNvSpPr>
          <p:nvPr>
            <p:ph type="body" sz="quarter" idx="14"/>
          </p:nvPr>
        </p:nvSpPr>
        <p:spPr/>
        <p:txBody>
          <a:bodyPr/>
          <a:lstStyle/>
          <a:p>
            <a:r>
              <a:rPr lang="en-US" dirty="0" smtClean="0"/>
              <a:t>Political Science</a:t>
            </a:r>
            <a:endParaRPr lang="en-US" dirty="0"/>
          </a:p>
        </p:txBody>
      </p:sp>
    </p:spTree>
    <p:extLst>
      <p:ext uri="{BB962C8B-B14F-4D97-AF65-F5344CB8AC3E}">
        <p14:creationId xmlns:p14="http://schemas.microsoft.com/office/powerpoint/2010/main" val="3619088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Alok</a:t>
            </a:r>
            <a:r>
              <a:rPr lang="en-US" dirty="0" smtClean="0"/>
              <a:t> Kumar</a:t>
            </a:r>
            <a:endParaRPr lang="en-US" dirty="0"/>
          </a:p>
        </p:txBody>
      </p:sp>
      <p:sp>
        <p:nvSpPr>
          <p:cNvPr id="4" name="Text Placeholder 3"/>
          <p:cNvSpPr>
            <a:spLocks noGrp="1"/>
          </p:cNvSpPr>
          <p:nvPr>
            <p:ph type="body" sz="half" idx="2"/>
          </p:nvPr>
        </p:nvSpPr>
        <p:spPr/>
        <p:txBody>
          <a:bodyPr>
            <a:normAutofit/>
          </a:bodyPr>
          <a:lstStyle/>
          <a:p>
            <a:r>
              <a:rPr lang="en-US" sz="2800" dirty="0"/>
              <a:t>Kumar, </a:t>
            </a:r>
            <a:r>
              <a:rPr lang="en-US" sz="2800" dirty="0" err="1"/>
              <a:t>Alok</a:t>
            </a:r>
            <a:r>
              <a:rPr lang="en-US" sz="2800" dirty="0"/>
              <a:t>. </a:t>
            </a:r>
            <a:r>
              <a:rPr lang="en-US" sz="2800" i="1" dirty="0"/>
              <a:t>Ancient Hindu Science: Its Transmission and Impact on World Cultures</a:t>
            </a:r>
            <a:r>
              <a:rPr lang="en-US" sz="2800" dirty="0"/>
              <a:t>. Morgan &amp; Claypool, 2019.</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 b="11"/>
          <a:stretch>
            <a:fillRect/>
          </a:stretch>
        </p:blipFill>
        <p:spPr/>
      </p:pic>
      <p:sp>
        <p:nvSpPr>
          <p:cNvPr id="5" name="Text Placeholder 4"/>
          <p:cNvSpPr>
            <a:spLocks noGrp="1"/>
          </p:cNvSpPr>
          <p:nvPr>
            <p:ph type="body" sz="quarter" idx="14"/>
          </p:nvPr>
        </p:nvSpPr>
        <p:spPr/>
        <p:txBody>
          <a:bodyPr/>
          <a:lstStyle/>
          <a:p>
            <a:r>
              <a:rPr lang="en-US" dirty="0" smtClean="0"/>
              <a:t>Biological Sciences</a:t>
            </a:r>
            <a:endParaRPr lang="en-US" dirty="0"/>
          </a:p>
        </p:txBody>
      </p:sp>
    </p:spTree>
    <p:extLst>
      <p:ext uri="{BB962C8B-B14F-4D97-AF65-F5344CB8AC3E}">
        <p14:creationId xmlns:p14="http://schemas.microsoft.com/office/powerpoint/2010/main" val="1159944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Tamara </a:t>
            </a:r>
            <a:r>
              <a:rPr lang="en-US" dirty="0" err="1"/>
              <a:t>Lipke</a:t>
            </a:r>
            <a:endParaRPr lang="en-US" dirty="0"/>
          </a:p>
        </p:txBody>
      </p:sp>
      <p:sp>
        <p:nvSpPr>
          <p:cNvPr id="4" name="Text Placeholder 3"/>
          <p:cNvSpPr>
            <a:spLocks noGrp="1"/>
          </p:cNvSpPr>
          <p:nvPr>
            <p:ph type="body" sz="half" idx="2"/>
          </p:nvPr>
        </p:nvSpPr>
        <p:spPr/>
        <p:txBody>
          <a:bodyPr>
            <a:normAutofit lnSpcReduction="10000"/>
          </a:bodyPr>
          <a:lstStyle/>
          <a:p>
            <a:r>
              <a:rPr lang="en-US" dirty="0" err="1"/>
              <a:t>Lipke</a:t>
            </a:r>
            <a:r>
              <a:rPr lang="en-US" dirty="0"/>
              <a:t>, Tamara, and Bret </a:t>
            </a:r>
            <a:r>
              <a:rPr lang="en-US" dirty="0" err="1"/>
              <a:t>Apthorpe</a:t>
            </a:r>
            <a:r>
              <a:rPr lang="en-US" dirty="0"/>
              <a:t>. “From Novice to Expert in Three Years: New York District Creates a Mentorship to Get New Principals Up to Speed Faster.” Principal, vol. 99, no. 2, 2019, pp. 50-51. </a:t>
            </a:r>
            <a:r>
              <a:rPr lang="en-US" dirty="0">
                <a:hlinkClick r:id="rId2"/>
              </a:rPr>
              <a:t>https://www.naesp.org/sites/default/files/LipkeApthorpe_ND19.pdf</a:t>
            </a:r>
            <a:r>
              <a:rPr lang="en-US" dirty="0"/>
              <a:t>.</a:t>
            </a:r>
          </a:p>
          <a:p>
            <a:r>
              <a:rPr lang="en-US" dirty="0" err="1"/>
              <a:t>Lipke</a:t>
            </a:r>
            <a:r>
              <a:rPr lang="en-US" dirty="0"/>
              <a:t>, Tamara, and Holly </a:t>
            </a:r>
            <a:r>
              <a:rPr lang="en-US" dirty="0" err="1"/>
              <a:t>Manaseri</a:t>
            </a:r>
            <a:r>
              <a:rPr lang="en-US" dirty="0"/>
              <a:t>. “Community Context: Influence and Implications for School Leadership Preparation.” School Leadership Review, vol. 14, no. 1, 2019, pp. 26-50. </a:t>
            </a:r>
            <a:r>
              <a:rPr lang="en-US" dirty="0">
                <a:hlinkClick r:id="rId3"/>
              </a:rPr>
              <a:t>https://scholarworks.sfasu.edu/slr/vol14/iss1/3</a:t>
            </a:r>
            <a:r>
              <a:rPr lang="en-US" dirty="0"/>
              <a:t>.</a:t>
            </a:r>
          </a:p>
          <a:p>
            <a:endParaRPr lang="en-US" dirty="0"/>
          </a:p>
        </p:txBody>
      </p:sp>
      <p:sp>
        <p:nvSpPr>
          <p:cNvPr id="5" name="Text Placeholder 4"/>
          <p:cNvSpPr>
            <a:spLocks noGrp="1"/>
          </p:cNvSpPr>
          <p:nvPr>
            <p:ph type="body" sz="quarter" idx="14"/>
          </p:nvPr>
        </p:nvSpPr>
        <p:spPr/>
        <p:txBody>
          <a:bodyPr/>
          <a:lstStyle/>
          <a:p>
            <a:r>
              <a:rPr lang="en-US" dirty="0"/>
              <a:t>Educational Administration</a:t>
            </a:r>
          </a:p>
        </p:txBody>
      </p:sp>
      <p:pic>
        <p:nvPicPr>
          <p:cNvPr id="6" name="Picture Placeholder 5"/>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9213" r="9213"/>
          <a:stretch>
            <a:fillRect/>
          </a:stretch>
        </p:blipFill>
        <p:spPr/>
      </p:pic>
    </p:spTree>
    <p:extLst>
      <p:ext uri="{BB962C8B-B14F-4D97-AF65-F5344CB8AC3E}">
        <p14:creationId xmlns:p14="http://schemas.microsoft.com/office/powerpoint/2010/main" val="1577919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Toby Malone</a:t>
            </a:r>
            <a:endParaRPr lang="en-US" dirty="0"/>
          </a:p>
        </p:txBody>
      </p:sp>
      <p:sp>
        <p:nvSpPr>
          <p:cNvPr id="4" name="Text Placeholder 3"/>
          <p:cNvSpPr>
            <a:spLocks noGrp="1"/>
          </p:cNvSpPr>
          <p:nvPr>
            <p:ph type="body" sz="half" idx="2"/>
          </p:nvPr>
        </p:nvSpPr>
        <p:spPr/>
        <p:txBody>
          <a:bodyPr>
            <a:normAutofit/>
          </a:bodyPr>
          <a:lstStyle/>
          <a:p>
            <a:r>
              <a:rPr lang="en-US" dirty="0"/>
              <a:t>Roberts-Smith, Jennifer, et al. “Tagging Time and Space: TEI and the Canadian Stratford Festival Promptbooks.” Digital Studies/Le Champ </a:t>
            </a:r>
            <a:r>
              <a:rPr lang="en-US" dirty="0" err="1"/>
              <a:t>Numérique</a:t>
            </a:r>
            <a:r>
              <a:rPr lang="en-US" dirty="0"/>
              <a:t>, vol. 9, no. 1, May 2019, pp. 1-16. DOI:10.16995/dscn.307.</a:t>
            </a:r>
          </a:p>
          <a:p>
            <a:r>
              <a:rPr lang="en-US" dirty="0"/>
              <a:t>Malone, Toby. “Quoting Shakespeare in Twentieth-Century Film.” Shakespeare and Quotation, edited by Julie Maxwell and Kate </a:t>
            </a:r>
            <a:r>
              <a:rPr lang="en-US" dirty="0" err="1"/>
              <a:t>Rumbold</a:t>
            </a:r>
            <a:r>
              <a:rPr lang="en-US" dirty="0"/>
              <a:t>, Cambridge UP, 2018, pp. 194-207.</a:t>
            </a:r>
          </a:p>
          <a:p>
            <a:endParaRPr lang="en-US" dirty="0"/>
          </a:p>
        </p:txBody>
      </p:sp>
      <p:pic>
        <p:nvPicPr>
          <p:cNvPr id="6"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5" name="Text Placeholder 4"/>
          <p:cNvSpPr>
            <a:spLocks noGrp="1"/>
          </p:cNvSpPr>
          <p:nvPr>
            <p:ph type="body" sz="quarter" idx="14"/>
          </p:nvPr>
        </p:nvSpPr>
        <p:spPr/>
        <p:txBody>
          <a:bodyPr/>
          <a:lstStyle/>
          <a:p>
            <a:r>
              <a:rPr lang="en-US" dirty="0" smtClean="0"/>
              <a:t>Theatre</a:t>
            </a:r>
            <a:endParaRPr lang="en-US" dirty="0"/>
          </a:p>
        </p:txBody>
      </p:sp>
    </p:spTree>
    <p:extLst>
      <p:ext uri="{BB962C8B-B14F-4D97-AF65-F5344CB8AC3E}">
        <p14:creationId xmlns:p14="http://schemas.microsoft.com/office/powerpoint/2010/main" val="3584953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Ulises </a:t>
            </a:r>
            <a:r>
              <a:rPr lang="en-US" b="1" dirty="0" err="1" smtClean="0"/>
              <a:t>Mejias</a:t>
            </a:r>
            <a:endParaRPr lang="en-US" b="1" dirty="0"/>
          </a:p>
        </p:txBody>
      </p:sp>
      <p:sp>
        <p:nvSpPr>
          <p:cNvPr id="4" name="Text Placeholder 3"/>
          <p:cNvSpPr>
            <a:spLocks noGrp="1"/>
          </p:cNvSpPr>
          <p:nvPr>
            <p:ph type="body" sz="half" idx="2"/>
          </p:nvPr>
        </p:nvSpPr>
        <p:spPr/>
        <p:txBody>
          <a:bodyPr>
            <a:normAutofit fontScale="62500" lnSpcReduction="20000"/>
          </a:bodyPr>
          <a:lstStyle/>
          <a:p>
            <a:r>
              <a:rPr lang="en-US" sz="2300" dirty="0" err="1"/>
              <a:t>Couldry</a:t>
            </a:r>
            <a:r>
              <a:rPr lang="en-US" sz="2300" dirty="0"/>
              <a:t>, Nick and Ulises A. </a:t>
            </a:r>
            <a:r>
              <a:rPr lang="en-US" sz="2300" dirty="0" err="1"/>
              <a:t>Mejias</a:t>
            </a:r>
            <a:r>
              <a:rPr lang="en-US" sz="2300" dirty="0"/>
              <a:t>. </a:t>
            </a:r>
            <a:r>
              <a:rPr lang="en-US" sz="2300" i="1" dirty="0"/>
              <a:t>The Costs of Connection: How Data Is Colonizing Human Life and Appropriating It for Capitalism</a:t>
            </a:r>
            <a:r>
              <a:rPr lang="en-US" sz="2300" dirty="0"/>
              <a:t>. Stanford UP, 2019.</a:t>
            </a:r>
          </a:p>
          <a:p>
            <a:r>
              <a:rPr lang="en-US" sz="2300" dirty="0" err="1"/>
              <a:t>Couldry</a:t>
            </a:r>
            <a:r>
              <a:rPr lang="en-US" sz="2300" dirty="0"/>
              <a:t>, Nick, and Ulises A. </a:t>
            </a:r>
            <a:r>
              <a:rPr lang="en-US" sz="2300" dirty="0" err="1"/>
              <a:t>Mejias</a:t>
            </a:r>
            <a:r>
              <a:rPr lang="en-US" sz="2300" dirty="0"/>
              <a:t>. “Data Colonialism: Rethinking Big Data’s Relation to the Contemporary Subject.” Television &amp; New Media, vol. 20, no. 4, May 2019, pp. 336–49. DOI:10.1177/1527476418796632.</a:t>
            </a:r>
          </a:p>
          <a:p>
            <a:r>
              <a:rPr lang="en-US" sz="2300" dirty="0" err="1"/>
              <a:t>Mejias</a:t>
            </a:r>
            <a:r>
              <a:rPr lang="en-US" sz="2300" dirty="0"/>
              <a:t>, Ulises A., and Nick </a:t>
            </a:r>
            <a:r>
              <a:rPr lang="en-US" sz="2300" dirty="0" err="1"/>
              <a:t>Couldry</a:t>
            </a:r>
            <a:r>
              <a:rPr lang="en-US" sz="2300" dirty="0"/>
              <a:t>. “Consumption as Production: Data and the Reproduction of Capitalist Relations.” The Oxford Handbook of Consumption, edited by Frederick F. Wherry and Ian Woodward, Oxford UP, 2019, pp. 268–80. DOI:10.1093/</a:t>
            </a:r>
            <a:r>
              <a:rPr lang="en-US" sz="2300" dirty="0" err="1"/>
              <a:t>oxfordhb</a:t>
            </a:r>
            <a:r>
              <a:rPr lang="en-US" sz="2300" dirty="0"/>
              <a:t>/9780190695583.013.14.</a:t>
            </a:r>
          </a:p>
          <a:p>
            <a:r>
              <a:rPr lang="en-US" sz="2300" dirty="0" err="1"/>
              <a:t>Mejias</a:t>
            </a:r>
            <a:r>
              <a:rPr lang="en-US" sz="2300" dirty="0"/>
              <a:t>, Ulises A., and Nick </a:t>
            </a:r>
            <a:r>
              <a:rPr lang="en-US" sz="2300" dirty="0" err="1"/>
              <a:t>Couldry</a:t>
            </a:r>
            <a:r>
              <a:rPr lang="en-US" sz="2300" dirty="0"/>
              <a:t>. “</a:t>
            </a:r>
            <a:r>
              <a:rPr lang="en-US" sz="2300" dirty="0" err="1"/>
              <a:t>Datafication</a:t>
            </a:r>
            <a:r>
              <a:rPr lang="en-US" sz="2300" dirty="0"/>
              <a:t>.” Internet Policy Review, vol. 8, no. 4, Nov. 2019, pp. 1–10. DOI:10.14763/2019.4.1428.</a:t>
            </a:r>
          </a:p>
          <a:p>
            <a:endParaRPr lang="en-US" sz="2000" dirty="0"/>
          </a:p>
        </p:txBody>
      </p:sp>
      <p:sp>
        <p:nvSpPr>
          <p:cNvPr id="3" name="Text Placeholder 2"/>
          <p:cNvSpPr>
            <a:spLocks noGrp="1"/>
          </p:cNvSpPr>
          <p:nvPr>
            <p:ph type="body" sz="quarter" idx="14"/>
          </p:nvPr>
        </p:nvSpPr>
        <p:spPr/>
        <p:txBody>
          <a:bodyPr/>
          <a:lstStyle/>
          <a:p>
            <a:r>
              <a:rPr lang="en-US" dirty="0" smtClean="0"/>
              <a:t>Communication Studies</a:t>
            </a:r>
            <a:endParaRPr lang="en-US"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13" r="25013"/>
          <a:stretch>
            <a:fillRect/>
          </a:stretch>
        </p:blipFill>
        <p:spPr/>
      </p:pic>
    </p:spTree>
    <p:extLst>
      <p:ext uri="{BB962C8B-B14F-4D97-AF65-F5344CB8AC3E}">
        <p14:creationId xmlns:p14="http://schemas.microsoft.com/office/powerpoint/2010/main" val="20407072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Zoë </a:t>
            </a:r>
            <a:r>
              <a:rPr lang="en-US" dirty="0" err="1" smtClean="0"/>
              <a:t>Misiewicz</a:t>
            </a:r>
            <a:endParaRPr lang="en-US" dirty="0"/>
          </a:p>
        </p:txBody>
      </p:sp>
      <p:sp>
        <p:nvSpPr>
          <p:cNvPr id="4" name="Text Placeholder 3"/>
          <p:cNvSpPr>
            <a:spLocks noGrp="1"/>
          </p:cNvSpPr>
          <p:nvPr>
            <p:ph type="body" sz="half" idx="2"/>
          </p:nvPr>
        </p:nvSpPr>
        <p:spPr/>
        <p:txBody>
          <a:bodyPr>
            <a:normAutofit/>
          </a:bodyPr>
          <a:lstStyle/>
          <a:p>
            <a:r>
              <a:rPr lang="en-US" dirty="0" err="1"/>
              <a:t>Bagnall</a:t>
            </a:r>
            <a:r>
              <a:rPr lang="en-US" dirty="0"/>
              <a:t>, Roger S., et al. </a:t>
            </a:r>
            <a:r>
              <a:rPr lang="en-US" i="1" dirty="0"/>
              <a:t>Mathematics, Metrology, and Model Contracts : A Codex from Late Antique Business Education (P. Math.)</a:t>
            </a:r>
            <a:r>
              <a:rPr lang="en-US" dirty="0"/>
              <a:t>. NYU Press, 2019. </a:t>
            </a:r>
          </a:p>
          <a:p>
            <a:endParaRPr lang="en-US" dirty="0"/>
          </a:p>
        </p:txBody>
      </p:sp>
      <p:sp>
        <p:nvSpPr>
          <p:cNvPr id="5" name="Text Placeholder 4"/>
          <p:cNvSpPr>
            <a:spLocks noGrp="1"/>
          </p:cNvSpPr>
          <p:nvPr>
            <p:ph type="body" sz="quarter" idx="14"/>
          </p:nvPr>
        </p:nvSpPr>
        <p:spPr/>
        <p:txBody>
          <a:bodyPr/>
          <a:lstStyle/>
          <a:p>
            <a:r>
              <a:rPr lang="en-US" dirty="0" smtClean="0"/>
              <a:t>Mathematics</a:t>
            </a:r>
            <a:endParaRPr lang="en-US" dirty="0"/>
          </a:p>
        </p:txBody>
      </p:sp>
      <p:pic>
        <p:nvPicPr>
          <p:cNvPr id="6" name="Picture Placeholder 5"/>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555" t="-52" r="-186" b="1353"/>
          <a:stretch/>
        </p:blipFill>
        <p:spPr>
          <a:xfrm>
            <a:off x="8105024" y="2039439"/>
            <a:ext cx="3952222" cy="2752825"/>
          </a:xfrm>
        </p:spPr>
      </p:pic>
    </p:spTree>
    <p:extLst>
      <p:ext uri="{BB962C8B-B14F-4D97-AF65-F5344CB8AC3E}">
        <p14:creationId xmlns:p14="http://schemas.microsoft.com/office/powerpoint/2010/main" val="4160289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Ampalavanar</a:t>
            </a:r>
            <a:r>
              <a:rPr lang="en-US" dirty="0"/>
              <a:t> </a:t>
            </a:r>
            <a:r>
              <a:rPr lang="en-US" dirty="0" err="1"/>
              <a:t>Nanthakumar</a:t>
            </a:r>
            <a:endParaRPr lang="en-US" dirty="0"/>
          </a:p>
        </p:txBody>
      </p:sp>
      <p:sp>
        <p:nvSpPr>
          <p:cNvPr id="4" name="Text Placeholder 3"/>
          <p:cNvSpPr>
            <a:spLocks noGrp="1"/>
          </p:cNvSpPr>
          <p:nvPr>
            <p:ph type="body" sz="half" idx="2"/>
          </p:nvPr>
        </p:nvSpPr>
        <p:spPr/>
        <p:txBody>
          <a:bodyPr>
            <a:normAutofit/>
          </a:bodyPr>
          <a:lstStyle/>
          <a:p>
            <a:r>
              <a:rPr lang="en-US" sz="2400" dirty="0" err="1"/>
              <a:t>Nanthakumar</a:t>
            </a:r>
            <a:r>
              <a:rPr lang="en-US" sz="2400" dirty="0"/>
              <a:t>, A. “A Comparison of Archimedean Copula Models for Approximating Bivariate Skew-Normal Distribution.” International Journal of Statistics and Probability, vol. 9, no. 1, Jan. 2020, pp. 70–86. DOI:10.5539/ijsp.v9n1p70.</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5" name="Text Placeholder 4"/>
          <p:cNvSpPr>
            <a:spLocks noGrp="1"/>
          </p:cNvSpPr>
          <p:nvPr>
            <p:ph type="body" sz="quarter" idx="14"/>
          </p:nvPr>
        </p:nvSpPr>
        <p:spPr/>
        <p:txBody>
          <a:bodyPr/>
          <a:lstStyle/>
          <a:p>
            <a:r>
              <a:rPr lang="en-US" dirty="0" smtClean="0"/>
              <a:t>Mathematics</a:t>
            </a:r>
            <a:endParaRPr lang="en-US" dirty="0"/>
          </a:p>
        </p:txBody>
      </p:sp>
    </p:spTree>
    <p:extLst>
      <p:ext uri="{BB962C8B-B14F-4D97-AF65-F5344CB8AC3E}">
        <p14:creationId xmlns:p14="http://schemas.microsoft.com/office/powerpoint/2010/main" val="2483065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Peter Newell</a:t>
            </a:r>
            <a:endParaRPr lang="en-US" dirty="0"/>
          </a:p>
        </p:txBody>
      </p:sp>
      <p:sp>
        <p:nvSpPr>
          <p:cNvPr id="4" name="Text Placeholder 3"/>
          <p:cNvSpPr>
            <a:spLocks noGrp="1"/>
          </p:cNvSpPr>
          <p:nvPr>
            <p:ph type="body" sz="half" idx="2"/>
          </p:nvPr>
        </p:nvSpPr>
        <p:spPr/>
        <p:txBody>
          <a:bodyPr>
            <a:normAutofit/>
          </a:bodyPr>
          <a:lstStyle/>
          <a:p>
            <a:r>
              <a:rPr lang="en-US" sz="2400" dirty="0"/>
              <a:t>Solomon, Gabrielle M., et al. “The Microbiota of Drosophila </a:t>
            </a:r>
            <a:r>
              <a:rPr lang="en-US" sz="2400" dirty="0" err="1"/>
              <a:t>Suzukii</a:t>
            </a:r>
            <a:r>
              <a:rPr lang="en-US" sz="2400" dirty="0"/>
              <a:t> Influences the Larval Development of Drosophila Melanogaster.” </a:t>
            </a:r>
            <a:r>
              <a:rPr lang="en-US" sz="2400" dirty="0" err="1"/>
              <a:t>PeerJ</a:t>
            </a:r>
            <a:r>
              <a:rPr lang="en-US" sz="2400" dirty="0"/>
              <a:t>, vol. 7, Nov. 2019, p. e8097. DOI:10.7717/peerj.8097.</a:t>
            </a:r>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5" name="Text Placeholder 4"/>
          <p:cNvSpPr>
            <a:spLocks noGrp="1"/>
          </p:cNvSpPr>
          <p:nvPr>
            <p:ph type="body" sz="quarter" idx="14"/>
          </p:nvPr>
        </p:nvSpPr>
        <p:spPr/>
        <p:txBody>
          <a:bodyPr/>
          <a:lstStyle/>
          <a:p>
            <a:r>
              <a:rPr lang="en-US" dirty="0" smtClean="0"/>
              <a:t>Biological Sciences</a:t>
            </a:r>
            <a:endParaRPr lang="en-US" dirty="0"/>
          </a:p>
        </p:txBody>
      </p:sp>
    </p:spTree>
    <p:extLst>
      <p:ext uri="{BB962C8B-B14F-4D97-AF65-F5344CB8AC3E}">
        <p14:creationId xmlns:p14="http://schemas.microsoft.com/office/powerpoint/2010/main" val="3949596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Benjamin </a:t>
            </a:r>
            <a:r>
              <a:rPr lang="en-US" b="1" dirty="0" err="1" smtClean="0"/>
              <a:t>Ogwo</a:t>
            </a:r>
            <a:endParaRPr lang="en-US" b="1" dirty="0"/>
          </a:p>
        </p:txBody>
      </p:sp>
      <p:sp>
        <p:nvSpPr>
          <p:cNvPr id="4" name="Text Placeholder 3"/>
          <p:cNvSpPr>
            <a:spLocks noGrp="1"/>
          </p:cNvSpPr>
          <p:nvPr>
            <p:ph type="body" sz="half" idx="2"/>
          </p:nvPr>
        </p:nvSpPr>
        <p:spPr/>
        <p:txBody>
          <a:bodyPr>
            <a:normAutofit fontScale="85000" lnSpcReduction="20000"/>
          </a:bodyPr>
          <a:lstStyle/>
          <a:p>
            <a:r>
              <a:rPr lang="en-US" dirty="0" err="1"/>
              <a:t>Ezekoye</a:t>
            </a:r>
            <a:r>
              <a:rPr lang="en-US" dirty="0"/>
              <a:t>, </a:t>
            </a:r>
            <a:r>
              <a:rPr lang="en-US" dirty="0" err="1"/>
              <a:t>Benadeth</a:t>
            </a:r>
            <a:r>
              <a:rPr lang="en-US" dirty="0"/>
              <a:t> N., and Benjamin A. </a:t>
            </a:r>
            <a:r>
              <a:rPr lang="en-US" dirty="0" err="1"/>
              <a:t>Ogwo</a:t>
            </a:r>
            <a:r>
              <a:rPr lang="en-US" dirty="0"/>
              <a:t>. “Motivational and Remediation Effectiveness of an Electric Motor Winding Intelligent Tutor (EMWIT).” Review of Education, vol. 31, no. 2, Aug. 2019, pp. 246-261.</a:t>
            </a:r>
          </a:p>
          <a:p>
            <a:r>
              <a:rPr lang="en-US" dirty="0" err="1"/>
              <a:t>Onwusuru</a:t>
            </a:r>
            <a:r>
              <a:rPr lang="en-US" dirty="0"/>
              <a:t>, I. M., and B. A. </a:t>
            </a:r>
            <a:r>
              <a:rPr lang="en-US" dirty="0" err="1"/>
              <a:t>Ogwo</a:t>
            </a:r>
            <a:r>
              <a:rPr lang="en-US" dirty="0"/>
              <a:t>. “Cloud-Based Portal for Professional Development of Technology Educators in Nigeria and the Emerging Virtual Workplace.” International Journal of Arts and Technology Education, vol. 11, no. 1, May 2019, pp. 1-17. </a:t>
            </a:r>
          </a:p>
          <a:p>
            <a:r>
              <a:rPr lang="en-US" dirty="0" err="1"/>
              <a:t>Ogwo</a:t>
            </a:r>
            <a:r>
              <a:rPr lang="en-US" dirty="0"/>
              <a:t>, B. A. and B. N. </a:t>
            </a:r>
            <a:r>
              <a:rPr lang="en-US" dirty="0" err="1"/>
              <a:t>Ezekoye</a:t>
            </a:r>
            <a:r>
              <a:rPr lang="en-US" dirty="0"/>
              <a:t>. Country Study for Potential Skills Partnerships on Migration in Nigeria. International </a:t>
            </a:r>
            <a:r>
              <a:rPr lang="en-US" dirty="0" err="1"/>
              <a:t>Labour</a:t>
            </a:r>
            <a:r>
              <a:rPr lang="en-US" dirty="0"/>
              <a:t> Organization, Geneva, Jul. 2019, pp. 1-64.</a:t>
            </a:r>
          </a:p>
          <a:p>
            <a:endParaRPr lang="en-US" sz="2000"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46" r="25046"/>
          <a:stretch>
            <a:fillRect/>
          </a:stretch>
        </p:blipFill>
        <p:spPr/>
      </p:pic>
      <p:sp>
        <p:nvSpPr>
          <p:cNvPr id="3" name="Text Placeholder 2"/>
          <p:cNvSpPr>
            <a:spLocks noGrp="1"/>
          </p:cNvSpPr>
          <p:nvPr>
            <p:ph type="body" sz="quarter" idx="14"/>
          </p:nvPr>
        </p:nvSpPr>
        <p:spPr/>
        <p:txBody>
          <a:bodyPr>
            <a:normAutofit fontScale="92500" lnSpcReduction="20000"/>
          </a:bodyPr>
          <a:lstStyle/>
          <a:p>
            <a:r>
              <a:rPr lang="en-US" sz="3400" dirty="0"/>
              <a:t>Career &amp; </a:t>
            </a:r>
            <a:r>
              <a:rPr lang="en-US" sz="3400" dirty="0" smtClean="0"/>
              <a:t>Technical Educator </a:t>
            </a:r>
            <a:r>
              <a:rPr lang="en-US" sz="3400" dirty="0"/>
              <a:t>Preparation</a:t>
            </a:r>
          </a:p>
        </p:txBody>
      </p:sp>
    </p:spTree>
    <p:extLst>
      <p:ext uri="{BB962C8B-B14F-4D97-AF65-F5344CB8AC3E}">
        <p14:creationId xmlns:p14="http://schemas.microsoft.com/office/powerpoint/2010/main" val="3748805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James Pagano</a:t>
            </a:r>
            <a:endParaRPr lang="en-US" b="1" dirty="0"/>
          </a:p>
        </p:txBody>
      </p:sp>
      <p:sp>
        <p:nvSpPr>
          <p:cNvPr id="4" name="Text Placeholder 3"/>
          <p:cNvSpPr>
            <a:spLocks noGrp="1"/>
          </p:cNvSpPr>
          <p:nvPr>
            <p:ph type="body" sz="half" idx="2"/>
          </p:nvPr>
        </p:nvSpPr>
        <p:spPr/>
        <p:txBody>
          <a:bodyPr>
            <a:normAutofit/>
          </a:bodyPr>
          <a:lstStyle/>
          <a:p>
            <a:r>
              <a:rPr lang="en-US" dirty="0"/>
              <a:t>Pagano, James J., and Andrew J. Garner. “Comprehensive Assessment of Legacy Organic Contaminants and Trends in Lake Trout from Cayuga Lake, New York: 2011–2017.” Journal of Great Lakes Research, vol. 45, no. 6, Dec. 2019, pp. 1290–98. DOI:10.1016/j.jglr.2019.09.023.</a:t>
            </a:r>
            <a:endParaRPr lang="en-US" sz="2000"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3" name="Text Placeholder 2"/>
          <p:cNvSpPr>
            <a:spLocks noGrp="1"/>
          </p:cNvSpPr>
          <p:nvPr>
            <p:ph type="body" sz="quarter" idx="14"/>
          </p:nvPr>
        </p:nvSpPr>
        <p:spPr/>
        <p:txBody>
          <a:bodyPr/>
          <a:lstStyle/>
          <a:p>
            <a:r>
              <a:rPr lang="en-US" dirty="0" smtClean="0"/>
              <a:t>Chemistry</a:t>
            </a:r>
            <a:endParaRPr lang="en-US" dirty="0"/>
          </a:p>
        </p:txBody>
      </p:sp>
    </p:spTree>
    <p:extLst>
      <p:ext uri="{BB962C8B-B14F-4D97-AF65-F5344CB8AC3E}">
        <p14:creationId xmlns:p14="http://schemas.microsoft.com/office/powerpoint/2010/main" val="2268396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Bruce </a:t>
            </a:r>
            <a:r>
              <a:rPr lang="en-US" b="1" dirty="0" err="1" smtClean="0"/>
              <a:t>Altschuler</a:t>
            </a:r>
            <a:endParaRPr lang="en-US" b="1" dirty="0"/>
          </a:p>
        </p:txBody>
      </p:sp>
      <p:sp>
        <p:nvSpPr>
          <p:cNvPr id="4" name="Text Placeholder 3"/>
          <p:cNvSpPr>
            <a:spLocks noGrp="1"/>
          </p:cNvSpPr>
          <p:nvPr>
            <p:ph type="body" sz="half" idx="2"/>
          </p:nvPr>
        </p:nvSpPr>
        <p:spPr/>
        <p:txBody>
          <a:bodyPr>
            <a:normAutofit/>
          </a:bodyPr>
          <a:lstStyle/>
          <a:p>
            <a:r>
              <a:rPr lang="en-US" sz="2400" dirty="0"/>
              <a:t>Knowles, Helen J, Bruce E. </a:t>
            </a:r>
            <a:r>
              <a:rPr lang="en-US" sz="2400" dirty="0" err="1"/>
              <a:t>Altschuler</a:t>
            </a:r>
            <a:r>
              <a:rPr lang="en-US" sz="2400" dirty="0"/>
              <a:t>, and Jaclyn </a:t>
            </a:r>
            <a:r>
              <a:rPr lang="en-US" sz="2400" dirty="0" err="1"/>
              <a:t>Schildkraut</a:t>
            </a:r>
            <a:r>
              <a:rPr lang="en-US" sz="2400" dirty="0"/>
              <a:t>. </a:t>
            </a:r>
            <a:r>
              <a:rPr lang="en-US" sz="2400" i="1" dirty="0"/>
              <a:t>Lights, Camera, Execution!: Cinematic Portrayals of Capital Punishment</a:t>
            </a:r>
            <a:r>
              <a:rPr lang="en-US" sz="2400" dirty="0"/>
              <a:t>. Lanham, Lexington Books, 2019.</a:t>
            </a:r>
          </a:p>
          <a:p>
            <a:endParaRPr lang="en-US" dirty="0"/>
          </a:p>
        </p:txBody>
      </p:sp>
      <p:sp>
        <p:nvSpPr>
          <p:cNvPr id="3" name="Text Placeholder 2"/>
          <p:cNvSpPr>
            <a:spLocks noGrp="1"/>
          </p:cNvSpPr>
          <p:nvPr>
            <p:ph type="body" sz="quarter" idx="14"/>
          </p:nvPr>
        </p:nvSpPr>
        <p:spPr/>
        <p:txBody>
          <a:bodyPr>
            <a:normAutofit fontScale="85000" lnSpcReduction="10000"/>
          </a:bodyPr>
          <a:lstStyle/>
          <a:p>
            <a:r>
              <a:rPr lang="en-US" dirty="0" smtClean="0"/>
              <a:t>Political Science, Emeritus</a:t>
            </a:r>
            <a:endParaRPr lang="en-US" dirty="0"/>
          </a:p>
        </p:txBody>
      </p:sp>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581" r="6581"/>
          <a:stretch>
            <a:fillRect/>
          </a:stretch>
        </p:blipFill>
        <p:spPr/>
      </p:pic>
    </p:spTree>
    <p:extLst>
      <p:ext uri="{BB962C8B-B14F-4D97-AF65-F5344CB8AC3E}">
        <p14:creationId xmlns:p14="http://schemas.microsoft.com/office/powerpoint/2010/main" val="3403577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Jaclyn </a:t>
            </a:r>
            <a:r>
              <a:rPr lang="en-US" b="1" dirty="0" err="1" smtClean="0"/>
              <a:t>Schildkraut</a:t>
            </a:r>
            <a:endParaRPr lang="en-US" b="1" dirty="0"/>
          </a:p>
        </p:txBody>
      </p:sp>
      <p:sp>
        <p:nvSpPr>
          <p:cNvPr id="4" name="Text Placeholder 3"/>
          <p:cNvSpPr>
            <a:spLocks noGrp="1"/>
          </p:cNvSpPr>
          <p:nvPr>
            <p:ph type="body" sz="half" idx="2"/>
          </p:nvPr>
        </p:nvSpPr>
        <p:spPr/>
        <p:txBody>
          <a:bodyPr>
            <a:normAutofit/>
          </a:bodyPr>
          <a:lstStyle/>
          <a:p>
            <a:r>
              <a:rPr lang="en-US" dirty="0"/>
              <a:t>Knowles, Helen J, Bruce E. </a:t>
            </a:r>
            <a:r>
              <a:rPr lang="en-US" dirty="0" err="1"/>
              <a:t>Altschuler</a:t>
            </a:r>
            <a:r>
              <a:rPr lang="en-US" dirty="0"/>
              <a:t>, and Jaclyn </a:t>
            </a:r>
            <a:r>
              <a:rPr lang="en-US" dirty="0" err="1"/>
              <a:t>Schildkraut</a:t>
            </a:r>
            <a:r>
              <a:rPr lang="en-US" dirty="0"/>
              <a:t>. </a:t>
            </a:r>
            <a:r>
              <a:rPr lang="en-US" i="1" dirty="0"/>
              <a:t>Lights, Camera, Execution!: Cinematic Portrayals of Capital Punishment</a:t>
            </a:r>
            <a:r>
              <a:rPr lang="en-US" dirty="0"/>
              <a:t>. Lanham, Lexington Books, 2019.</a:t>
            </a:r>
          </a:p>
          <a:p>
            <a:endParaRPr lang="en-US" dirty="0"/>
          </a:p>
        </p:txBody>
      </p:sp>
      <p:sp>
        <p:nvSpPr>
          <p:cNvPr id="3" name="Text Placeholder 2"/>
          <p:cNvSpPr>
            <a:spLocks noGrp="1"/>
          </p:cNvSpPr>
          <p:nvPr>
            <p:ph type="body" sz="quarter" idx="14"/>
          </p:nvPr>
        </p:nvSpPr>
        <p:spPr/>
        <p:txBody>
          <a:bodyPr/>
          <a:lstStyle/>
          <a:p>
            <a:r>
              <a:rPr lang="en-US" dirty="0" smtClean="0"/>
              <a:t>Criminal Justice</a:t>
            </a:r>
            <a:endParaRPr lang="en-US" dirty="0"/>
          </a:p>
        </p:txBody>
      </p:sp>
      <p:sp>
        <p:nvSpPr>
          <p:cNvPr id="7" name="AutoShape 2" descr="https://mail.google.com/mail/u/0/?ui=2&amp;ik=2f2b4eb62d&amp;view=fimg&amp;th=1624e3a1245564d1&amp;attid=0.1&amp;disp=emb&amp;realattid=ii_jf2n8m6t0_1624e399c081a437&amp;attbid=ANGjdJ_SythWhlBQDqRFXIGhVZ1e2mzOXlltxypeTAXqJFVzxHxv4TO2AEAPVBiJxDPdQjks_iDa1oNkYGesgJfbV2i5Bzhj_mCEXDl-dgmIrKetmDofQKJWwf-LsPQ&amp;sz=w920-h1116&amp;ats=1521737120738&amp;rm=1624e3a1245564d1&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46" r="25046"/>
          <a:stretch>
            <a:fillRect/>
          </a:stretch>
        </p:blipFill>
        <p:spPr/>
      </p:pic>
    </p:spTree>
    <p:extLst>
      <p:ext uri="{BB962C8B-B14F-4D97-AF65-F5344CB8AC3E}">
        <p14:creationId xmlns:p14="http://schemas.microsoft.com/office/powerpoint/2010/main" val="3322831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Damian Schofield</a:t>
            </a:r>
            <a:endParaRPr lang="en-US" b="1" dirty="0"/>
          </a:p>
        </p:txBody>
      </p:sp>
      <p:sp>
        <p:nvSpPr>
          <p:cNvPr id="4" name="Text Placeholder 3"/>
          <p:cNvSpPr>
            <a:spLocks noGrp="1"/>
          </p:cNvSpPr>
          <p:nvPr>
            <p:ph type="body" sz="half" idx="2"/>
          </p:nvPr>
        </p:nvSpPr>
        <p:spPr/>
        <p:txBody>
          <a:bodyPr>
            <a:normAutofit fontScale="77500" lnSpcReduction="20000"/>
          </a:bodyPr>
          <a:lstStyle/>
          <a:p>
            <a:r>
              <a:rPr lang="en-US" dirty="0"/>
              <a:t>Bartlett, Christopher, et al. “Assessing the Feasibility of Using Augmented Reality to Visualize Interventional Radiology Imagery.” VISIGRAPP 2020, 28 February 2020, Grand Hotel Excelsior Valletta, Malta. Conference Presentation. </a:t>
            </a:r>
            <a:r>
              <a:rPr lang="en-US" dirty="0">
                <a:hlinkClick r:id="rId2"/>
              </a:rPr>
              <a:t>https://www.insticc.org/Primoris/Resources/PaperPdf.ashx?idPaper=89477</a:t>
            </a:r>
            <a:endParaRPr lang="en-US" dirty="0"/>
          </a:p>
          <a:p>
            <a:r>
              <a:rPr lang="en-US" dirty="0"/>
              <a:t>Leroy, Noelle and Damian Schofield. “Robotic Emotion: an examination of Cyborg Cinema.” American Journal of Humanities and Social Sciences Research, vol. 3, no. 9, 2019, pp. 78-89</a:t>
            </a:r>
            <a:r>
              <a:rPr lang="en-US" dirty="0" smtClean="0"/>
              <a:t>. </a:t>
            </a:r>
            <a:r>
              <a:rPr lang="en-US" dirty="0" smtClean="0">
                <a:hlinkClick r:id="rId3"/>
              </a:rPr>
              <a:t>https</a:t>
            </a:r>
            <a:r>
              <a:rPr lang="en-US" dirty="0">
                <a:hlinkClick r:id="rId3"/>
              </a:rPr>
              <a:t>://www.ajhssr.com/wp-content/uploads/2019/09/J19397889.pdf </a:t>
            </a:r>
            <a:endParaRPr lang="en-US" dirty="0"/>
          </a:p>
          <a:p>
            <a:r>
              <a:rPr lang="en-US" dirty="0"/>
              <a:t>Swift, David, and Damian Schofield. “The Impact of Color on Secondary Task Time While Driving.” International Journal of Information Technology, vol. 4, no. 3, Aug. 2019, pp. 1-18. </a:t>
            </a:r>
            <a:r>
              <a:rPr lang="en-US" dirty="0">
                <a:hlinkClick r:id="rId4"/>
              </a:rPr>
              <a:t>http://</a:t>
            </a:r>
            <a:r>
              <a:rPr lang="en-US" dirty="0" smtClean="0">
                <a:hlinkClick r:id="rId4"/>
              </a:rPr>
              <a:t>flyccs.com/jounals/IJIT/paper/IJIT04.V03.pdf</a:t>
            </a:r>
            <a:endParaRPr lang="en-US" dirty="0"/>
          </a:p>
        </p:txBody>
      </p:sp>
      <p:pic>
        <p:nvPicPr>
          <p:cNvPr id="5" name="Picture Placeholder 4"/>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5473" b="5473"/>
          <a:stretch>
            <a:fillRect/>
          </a:stretch>
        </p:blipFill>
        <p:spPr/>
      </p:pic>
      <p:sp>
        <p:nvSpPr>
          <p:cNvPr id="3" name="Text Placeholder 2"/>
          <p:cNvSpPr>
            <a:spLocks noGrp="1"/>
          </p:cNvSpPr>
          <p:nvPr>
            <p:ph type="body" sz="quarter" idx="14"/>
          </p:nvPr>
        </p:nvSpPr>
        <p:spPr/>
        <p:txBody>
          <a:bodyPr>
            <a:normAutofit/>
          </a:bodyPr>
          <a:lstStyle/>
          <a:p>
            <a:r>
              <a:rPr lang="en-US" dirty="0" smtClean="0"/>
              <a:t>Computer Science</a:t>
            </a:r>
            <a:endParaRPr lang="en-US" dirty="0"/>
          </a:p>
        </p:txBody>
      </p:sp>
    </p:spTree>
    <p:extLst>
      <p:ext uri="{BB962C8B-B14F-4D97-AF65-F5344CB8AC3E}">
        <p14:creationId xmlns:p14="http://schemas.microsoft.com/office/powerpoint/2010/main" val="10351495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Karen Sime</a:t>
            </a:r>
            <a:endParaRPr lang="en-US" dirty="0"/>
          </a:p>
        </p:txBody>
      </p:sp>
      <p:sp>
        <p:nvSpPr>
          <p:cNvPr id="4" name="Text Placeholder 3"/>
          <p:cNvSpPr>
            <a:spLocks noGrp="1"/>
          </p:cNvSpPr>
          <p:nvPr>
            <p:ph type="body" sz="half" idx="2"/>
          </p:nvPr>
        </p:nvSpPr>
        <p:spPr/>
        <p:txBody>
          <a:bodyPr>
            <a:normAutofit/>
          </a:bodyPr>
          <a:lstStyle/>
          <a:p>
            <a:r>
              <a:rPr lang="en-US" sz="2400" dirty="0"/>
              <a:t>Sime, Karen.  Biological Review of the Bog </a:t>
            </a:r>
            <a:r>
              <a:rPr lang="en-US" sz="2400" dirty="0" err="1"/>
              <a:t>Buckmoth</a:t>
            </a:r>
            <a:r>
              <a:rPr lang="en-US" sz="2400" dirty="0"/>
              <a:t> (</a:t>
            </a:r>
            <a:r>
              <a:rPr lang="en-US" sz="2400" dirty="0" err="1"/>
              <a:t>Saturniidae</a:t>
            </a:r>
            <a:r>
              <a:rPr lang="en-US" sz="2400" dirty="0"/>
              <a:t>: </a:t>
            </a:r>
            <a:r>
              <a:rPr lang="en-US" sz="2400" dirty="0" err="1"/>
              <a:t>Hemileuca</a:t>
            </a:r>
            <a:r>
              <a:rPr lang="en-US" sz="2400" dirty="0"/>
              <a:t> </a:t>
            </a:r>
            <a:r>
              <a:rPr lang="en-US" sz="2400" dirty="0" err="1"/>
              <a:t>maia</a:t>
            </a:r>
            <a:r>
              <a:rPr lang="en-US" sz="2400" dirty="0"/>
              <a:t>): Report to the U.S. Fish &amp; Wildlife Service. Sept. 2019, pp. 1-47.</a:t>
            </a: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368" b="11368"/>
          <a:stretch>
            <a:fillRect/>
          </a:stretch>
        </p:blipFill>
        <p:spPr/>
      </p:pic>
      <p:sp>
        <p:nvSpPr>
          <p:cNvPr id="5" name="Text Placeholder 4"/>
          <p:cNvSpPr>
            <a:spLocks noGrp="1"/>
          </p:cNvSpPr>
          <p:nvPr>
            <p:ph type="body" sz="quarter" idx="14"/>
          </p:nvPr>
        </p:nvSpPr>
        <p:spPr/>
        <p:txBody>
          <a:bodyPr/>
          <a:lstStyle/>
          <a:p>
            <a:r>
              <a:rPr lang="en-US" dirty="0" smtClean="0"/>
              <a:t>Biological Sciences</a:t>
            </a:r>
            <a:endParaRPr lang="en-US" dirty="0"/>
          </a:p>
        </p:txBody>
      </p:sp>
    </p:spTree>
    <p:extLst>
      <p:ext uri="{BB962C8B-B14F-4D97-AF65-F5344CB8AC3E}">
        <p14:creationId xmlns:p14="http://schemas.microsoft.com/office/powerpoint/2010/main" val="2640810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Steven Smith</a:t>
            </a:r>
            <a:endParaRPr lang="en-US" dirty="0"/>
          </a:p>
        </p:txBody>
      </p:sp>
      <p:sp>
        <p:nvSpPr>
          <p:cNvPr id="3" name="Text Placeholder 2"/>
          <p:cNvSpPr>
            <a:spLocks noGrp="1"/>
          </p:cNvSpPr>
          <p:nvPr>
            <p:ph type="body" sz="half" idx="2"/>
          </p:nvPr>
        </p:nvSpPr>
        <p:spPr/>
        <p:txBody>
          <a:bodyPr>
            <a:normAutofit/>
          </a:bodyPr>
          <a:lstStyle/>
          <a:p>
            <a:r>
              <a:rPr lang="en-US" sz="2400" dirty="0"/>
              <a:t>Smith, Steven. “Something to Do.” Studio One, vol. 44, 2019, pp. 30-31.  </a:t>
            </a:r>
            <a:r>
              <a:rPr lang="en-US" sz="2400" dirty="0">
                <a:hlinkClick r:id="rId2"/>
              </a:rPr>
              <a:t>https://digitalcommons.csbsju.edu/studio_one/vol44/iss1/11</a:t>
            </a:r>
            <a:r>
              <a:rPr lang="en-US" sz="2400" dirty="0"/>
              <a:t>.</a:t>
            </a:r>
          </a:p>
          <a:p>
            <a:r>
              <a:rPr lang="en-US" sz="2400" dirty="0"/>
              <a:t>Smith, Steven. “To My Father’s Ashes.”  Plainsongs, edited by Eric R. Tucker, Hastings College Press, Winter 2020, vol. 40, no. 1, p. 33.</a:t>
            </a:r>
          </a:p>
          <a:p>
            <a:endParaRPr lang="en-US" dirty="0"/>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473" b="5473"/>
          <a:stretch>
            <a:fillRect/>
          </a:stretch>
        </p:blipFill>
        <p:spPr/>
      </p:pic>
      <p:sp>
        <p:nvSpPr>
          <p:cNvPr id="5" name="Text Placeholder 4"/>
          <p:cNvSpPr>
            <a:spLocks noGrp="1"/>
          </p:cNvSpPr>
          <p:nvPr>
            <p:ph type="body" sz="quarter" idx="14"/>
          </p:nvPr>
        </p:nvSpPr>
        <p:spPr/>
        <p:txBody>
          <a:bodyPr>
            <a:normAutofit fontScale="85000" lnSpcReduction="10000"/>
          </a:bodyPr>
          <a:lstStyle/>
          <a:p>
            <a:r>
              <a:rPr lang="en-US" dirty="0"/>
              <a:t>Office of Learning Services</a:t>
            </a:r>
          </a:p>
        </p:txBody>
      </p:sp>
    </p:spTree>
    <p:extLst>
      <p:ext uri="{BB962C8B-B14F-4D97-AF65-F5344CB8AC3E}">
        <p14:creationId xmlns:p14="http://schemas.microsoft.com/office/powerpoint/2010/main" val="159350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Scott </a:t>
            </a:r>
            <a:r>
              <a:rPr lang="en-US" dirty="0" err="1"/>
              <a:t>Steiger</a:t>
            </a:r>
            <a:endParaRPr lang="en-US" dirty="0"/>
          </a:p>
        </p:txBody>
      </p:sp>
      <p:sp>
        <p:nvSpPr>
          <p:cNvPr id="3" name="Text Placeholder 2"/>
          <p:cNvSpPr>
            <a:spLocks noGrp="1"/>
          </p:cNvSpPr>
          <p:nvPr>
            <p:ph type="body" sz="half" idx="2"/>
          </p:nvPr>
        </p:nvSpPr>
        <p:spPr/>
        <p:txBody>
          <a:bodyPr>
            <a:normAutofit/>
          </a:bodyPr>
          <a:lstStyle/>
          <a:p>
            <a:r>
              <a:rPr lang="en-US" sz="2800" dirty="0" err="1"/>
              <a:t>Steiger</a:t>
            </a:r>
            <a:r>
              <a:rPr lang="en-US" sz="2800" dirty="0"/>
              <a:t>, Scott. </a:t>
            </a:r>
            <a:r>
              <a:rPr lang="en-US" sz="2800" i="1" dirty="0"/>
              <a:t>The Storm Chasing and Observation Program Video 2019</a:t>
            </a:r>
            <a:r>
              <a:rPr lang="en-US" sz="2800" dirty="0"/>
              <a:t>. MP4.</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
        <p:nvSpPr>
          <p:cNvPr id="5" name="Text Placeholder 4"/>
          <p:cNvSpPr>
            <a:spLocks noGrp="1"/>
          </p:cNvSpPr>
          <p:nvPr>
            <p:ph type="body" sz="quarter" idx="14"/>
          </p:nvPr>
        </p:nvSpPr>
        <p:spPr/>
        <p:txBody>
          <a:bodyPr>
            <a:normAutofit fontScale="77500" lnSpcReduction="20000"/>
          </a:bodyPr>
          <a:lstStyle/>
          <a:p>
            <a:r>
              <a:rPr lang="en-US" dirty="0"/>
              <a:t>Atmospheric &amp; Geological Sciences</a:t>
            </a:r>
          </a:p>
        </p:txBody>
      </p:sp>
    </p:spTree>
    <p:extLst>
      <p:ext uri="{BB962C8B-B14F-4D97-AF65-F5344CB8AC3E}">
        <p14:creationId xmlns:p14="http://schemas.microsoft.com/office/powerpoint/2010/main" val="1191039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Bastian </a:t>
            </a:r>
            <a:r>
              <a:rPr lang="en-US" dirty="0" err="1" smtClean="0"/>
              <a:t>Tenbergen</a:t>
            </a:r>
            <a:endParaRPr lang="en-US" dirty="0"/>
          </a:p>
        </p:txBody>
      </p:sp>
      <p:sp>
        <p:nvSpPr>
          <p:cNvPr id="4" name="Text Placeholder 3"/>
          <p:cNvSpPr>
            <a:spLocks noGrp="1"/>
          </p:cNvSpPr>
          <p:nvPr>
            <p:ph type="body" sz="half" idx="2"/>
          </p:nvPr>
        </p:nvSpPr>
        <p:spPr/>
        <p:txBody>
          <a:bodyPr>
            <a:normAutofit fontScale="85000" lnSpcReduction="20000"/>
          </a:bodyPr>
          <a:lstStyle/>
          <a:p>
            <a:r>
              <a:rPr lang="en-US" dirty="0" err="1"/>
              <a:t>Daun</a:t>
            </a:r>
            <a:r>
              <a:rPr lang="en-US" dirty="0"/>
              <a:t>, Marian, et al. “</a:t>
            </a:r>
            <a:r>
              <a:rPr lang="en-US" dirty="0" err="1"/>
              <a:t>Sichtenbasierte</a:t>
            </a:r>
            <a:r>
              <a:rPr lang="en-US" dirty="0"/>
              <a:t> </a:t>
            </a:r>
            <a:r>
              <a:rPr lang="en-US" dirty="0" err="1"/>
              <a:t>Kontextmodellierung</a:t>
            </a:r>
            <a:r>
              <a:rPr lang="en-US" dirty="0"/>
              <a:t> </a:t>
            </a:r>
            <a:r>
              <a:rPr lang="en-US" dirty="0" err="1"/>
              <a:t>Für</a:t>
            </a:r>
            <a:r>
              <a:rPr lang="en-US" dirty="0"/>
              <a:t> Die </a:t>
            </a:r>
            <a:r>
              <a:rPr lang="en-US" dirty="0" err="1"/>
              <a:t>Entwicklung</a:t>
            </a:r>
            <a:r>
              <a:rPr lang="en-US" dirty="0"/>
              <a:t> </a:t>
            </a:r>
            <a:r>
              <a:rPr lang="en-US" dirty="0" err="1"/>
              <a:t>Kollaborativer</a:t>
            </a:r>
            <a:r>
              <a:rPr lang="en-US" dirty="0"/>
              <a:t> Cyber-</a:t>
            </a:r>
            <a:r>
              <a:rPr lang="en-US" dirty="0" err="1"/>
              <a:t>Physischer</a:t>
            </a:r>
            <a:r>
              <a:rPr lang="en-US" dirty="0"/>
              <a:t> </a:t>
            </a:r>
            <a:r>
              <a:rPr lang="en-US" dirty="0" err="1"/>
              <a:t>Systeme</a:t>
            </a:r>
            <a:r>
              <a:rPr lang="en-US" dirty="0"/>
              <a:t>.” </a:t>
            </a:r>
            <a:r>
              <a:rPr lang="en-US" i="1" dirty="0"/>
              <a:t>Software Engineering and Software Management 2019</a:t>
            </a:r>
            <a:r>
              <a:rPr lang="en-US" dirty="0"/>
              <a:t>, edited by Steffen Becker et al., </a:t>
            </a:r>
            <a:r>
              <a:rPr lang="en-US" dirty="0" err="1"/>
              <a:t>Gesellschaft</a:t>
            </a:r>
            <a:r>
              <a:rPr lang="en-US" dirty="0"/>
              <a:t> </a:t>
            </a:r>
            <a:r>
              <a:rPr lang="en-US" dirty="0" err="1"/>
              <a:t>für</a:t>
            </a:r>
            <a:r>
              <a:rPr lang="en-US" dirty="0"/>
              <a:t> </a:t>
            </a:r>
            <a:r>
              <a:rPr lang="en-US" dirty="0" err="1"/>
              <a:t>Informatik</a:t>
            </a:r>
            <a:r>
              <a:rPr lang="en-US" dirty="0"/>
              <a:t> </a:t>
            </a:r>
            <a:r>
              <a:rPr lang="en-US" dirty="0" err="1"/>
              <a:t>e.V</a:t>
            </a:r>
            <a:r>
              <a:rPr lang="en-US" dirty="0"/>
              <a:t>., 2019, pp. 123–24. </a:t>
            </a:r>
            <a:r>
              <a:rPr lang="en-US" u="sng" dirty="0">
                <a:hlinkClick r:id="rId2"/>
              </a:rPr>
              <a:t>DOI:10.18420/se2019-37</a:t>
            </a:r>
            <a:r>
              <a:rPr lang="en-US" dirty="0"/>
              <a:t>.</a:t>
            </a:r>
          </a:p>
          <a:p>
            <a:r>
              <a:rPr lang="en-US" dirty="0" err="1"/>
              <a:t>Daun</a:t>
            </a:r>
            <a:r>
              <a:rPr lang="en-US" dirty="0"/>
              <a:t>, Marian, and Bastian </a:t>
            </a:r>
            <a:r>
              <a:rPr lang="en-US" dirty="0" err="1"/>
              <a:t>Tenbergen</a:t>
            </a:r>
            <a:r>
              <a:rPr lang="en-US" dirty="0"/>
              <a:t>. </a:t>
            </a:r>
            <a:r>
              <a:rPr lang="en-US" i="1" dirty="0"/>
              <a:t>Teaching Requirements Engineering with Industry Case Examples</a:t>
            </a:r>
            <a:r>
              <a:rPr lang="en-US" dirty="0"/>
              <a:t>. Proceedings of the Workshop on Software Engineering </a:t>
            </a:r>
            <a:r>
              <a:rPr lang="en-US" dirty="0" err="1"/>
              <a:t>Im</a:t>
            </a:r>
            <a:r>
              <a:rPr lang="en-US" dirty="0"/>
              <a:t> </a:t>
            </a:r>
            <a:r>
              <a:rPr lang="en-US" dirty="0" err="1"/>
              <a:t>Unterricht</a:t>
            </a:r>
            <a:r>
              <a:rPr lang="en-US" dirty="0"/>
              <a:t> Der </a:t>
            </a:r>
            <a:r>
              <a:rPr lang="en-US" dirty="0" err="1"/>
              <a:t>Hochschulen</a:t>
            </a:r>
            <a:r>
              <a:rPr lang="en-US" dirty="0"/>
              <a:t>, vol. 2531, 2020, pp. 49–50.</a:t>
            </a:r>
          </a:p>
          <a:p>
            <a:r>
              <a:rPr lang="en-US" dirty="0" err="1"/>
              <a:t>Tenbergen</a:t>
            </a:r>
            <a:r>
              <a:rPr lang="en-US" dirty="0"/>
              <a:t>, Bastian, and Marian </a:t>
            </a:r>
            <a:r>
              <a:rPr lang="en-US" dirty="0" err="1"/>
              <a:t>Daun</a:t>
            </a:r>
            <a:r>
              <a:rPr lang="en-US" dirty="0"/>
              <a:t>. “Is Requirements-Engineering Research Delivering What It Promised?: A Review of Its Accomplishments and Opportunities After 10 Years.” </a:t>
            </a:r>
            <a:r>
              <a:rPr lang="en-US" i="1" dirty="0"/>
              <a:t>IEEE Software</a:t>
            </a:r>
            <a:r>
              <a:rPr lang="en-US" dirty="0"/>
              <a:t>, vol. 36, no. 4, July 2019, pp. 6–11. </a:t>
            </a:r>
            <a:r>
              <a:rPr lang="en-US" u="sng" dirty="0">
                <a:hlinkClick r:id="rId3"/>
              </a:rPr>
              <a:t>DOI:10.1109/MS.2019.2909127</a:t>
            </a:r>
            <a:r>
              <a:rPr lang="en-US" dirty="0"/>
              <a:t>.</a:t>
            </a:r>
          </a:p>
          <a:p>
            <a:endParaRPr lang="en-US" dirty="0"/>
          </a:p>
        </p:txBody>
      </p:sp>
      <p:sp>
        <p:nvSpPr>
          <p:cNvPr id="5" name="Text Placeholder 4"/>
          <p:cNvSpPr>
            <a:spLocks noGrp="1"/>
          </p:cNvSpPr>
          <p:nvPr>
            <p:ph type="body" sz="quarter" idx="14"/>
          </p:nvPr>
        </p:nvSpPr>
        <p:spPr/>
        <p:txBody>
          <a:bodyPr/>
          <a:lstStyle/>
          <a:p>
            <a:r>
              <a:rPr lang="en-US" dirty="0" smtClean="0"/>
              <a:t>Computer Science</a:t>
            </a:r>
            <a:endParaRPr lang="en-US" dirty="0"/>
          </a:p>
        </p:txBody>
      </p:sp>
      <p:pic>
        <p:nvPicPr>
          <p:cNvPr id="6" name="Picture Placeholder 5"/>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136" r="4136"/>
          <a:stretch>
            <a:fillRect/>
          </a:stretch>
        </p:blipFill>
        <p:spPr>
          <a:prstGeom prst="rect">
            <a:avLst/>
          </a:prstGeom>
        </p:spPr>
      </p:pic>
    </p:spTree>
    <p:extLst>
      <p:ext uri="{BB962C8B-B14F-4D97-AF65-F5344CB8AC3E}">
        <p14:creationId xmlns:p14="http://schemas.microsoft.com/office/powerpoint/2010/main" val="1809246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Michelle Thornton</a:t>
            </a:r>
            <a:endParaRPr lang="en-US" b="1" dirty="0"/>
          </a:p>
        </p:txBody>
      </p:sp>
      <p:sp>
        <p:nvSpPr>
          <p:cNvPr id="4" name="Text Placeholder 3"/>
          <p:cNvSpPr>
            <a:spLocks noGrp="1"/>
          </p:cNvSpPr>
          <p:nvPr>
            <p:ph type="body" sz="half" idx="2"/>
          </p:nvPr>
        </p:nvSpPr>
        <p:spPr/>
        <p:txBody>
          <a:bodyPr>
            <a:normAutofit/>
          </a:bodyPr>
          <a:lstStyle/>
          <a:p>
            <a:r>
              <a:rPr lang="en-US" sz="2400" dirty="0"/>
              <a:t>Thornton, Michele, et al. “An Analysis of Community-Based Health Workforce Training Efficacy: Evidence From the Affordable Care Act Insurance Navigators in Illinois.” Pedagogy in Health Promotion, Aug. 2019. DOI:10.1177/2373379919866216.</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17" b="5417"/>
          <a:stretch>
            <a:fillRect/>
          </a:stretch>
        </p:blipFill>
        <p:spPr/>
      </p:pic>
      <p:sp>
        <p:nvSpPr>
          <p:cNvPr id="3" name="Text Placeholder 2"/>
          <p:cNvSpPr>
            <a:spLocks noGrp="1"/>
          </p:cNvSpPr>
          <p:nvPr>
            <p:ph type="body" sz="quarter" idx="14"/>
          </p:nvPr>
        </p:nvSpPr>
        <p:spPr/>
        <p:txBody>
          <a:bodyPr/>
          <a:lstStyle/>
          <a:p>
            <a:r>
              <a:rPr lang="en-US" dirty="0" smtClean="0"/>
              <a:t>Business</a:t>
            </a:r>
            <a:endParaRPr lang="en-US" dirty="0"/>
          </a:p>
        </p:txBody>
      </p:sp>
    </p:spTree>
    <p:extLst>
      <p:ext uri="{BB962C8B-B14F-4D97-AF65-F5344CB8AC3E}">
        <p14:creationId xmlns:p14="http://schemas.microsoft.com/office/powerpoint/2010/main" val="1167417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Carol Willard</a:t>
            </a:r>
            <a:endParaRPr lang="en-US" b="1" dirty="0"/>
          </a:p>
        </p:txBody>
      </p:sp>
      <p:sp>
        <p:nvSpPr>
          <p:cNvPr id="4" name="Text Placeholder 3"/>
          <p:cNvSpPr>
            <a:spLocks noGrp="1"/>
          </p:cNvSpPr>
          <p:nvPr>
            <p:ph type="body" sz="half" idx="2"/>
          </p:nvPr>
        </p:nvSpPr>
        <p:spPr/>
        <p:txBody>
          <a:bodyPr>
            <a:normAutofit/>
          </a:bodyPr>
          <a:lstStyle/>
          <a:p>
            <a:r>
              <a:rPr lang="en-US" dirty="0" err="1"/>
              <a:t>Fenlon</a:t>
            </a:r>
            <a:r>
              <a:rPr lang="en-US" dirty="0"/>
              <a:t>, Amanda et. al. “Using Strategy Instruction and Flexible Assistive Technology Tools.” Closing the Gap, April/May 2019, pp. 10-19.</a:t>
            </a:r>
          </a:p>
          <a:p>
            <a:r>
              <a:rPr lang="en-US" dirty="0"/>
              <a:t>Willard, Carol A. “Four Key Ideas about </a:t>
            </a:r>
            <a:r>
              <a:rPr lang="en-US" dirty="0" err="1"/>
              <a:t>Coteaching</a:t>
            </a:r>
            <a:r>
              <a:rPr lang="en-US" dirty="0"/>
              <a:t> in High School Classrooms.” International Journal of Whole Schooling, vol. 15, no. 2, 2019, pp. 81–102. </a:t>
            </a:r>
            <a:r>
              <a:rPr lang="en-US" dirty="0">
                <a:hlinkClick r:id="rId2"/>
              </a:rPr>
              <a:t>http://www.wholeschooling.net/Journal_of_Whole_Schooling/articles/15-2%20Willard%202019.pdf</a:t>
            </a:r>
            <a:r>
              <a:rPr lang="en-US" dirty="0"/>
              <a:t>.</a:t>
            </a:r>
          </a:p>
          <a:p>
            <a:endParaRPr lang="en-US" dirty="0"/>
          </a:p>
        </p:txBody>
      </p:sp>
      <p:sp>
        <p:nvSpPr>
          <p:cNvPr id="3" name="Text Placeholder 2"/>
          <p:cNvSpPr>
            <a:spLocks noGrp="1"/>
          </p:cNvSpPr>
          <p:nvPr>
            <p:ph type="body" sz="quarter" idx="14"/>
          </p:nvPr>
        </p:nvSpPr>
        <p:spPr/>
        <p:txBody>
          <a:bodyPr>
            <a:normAutofit fontScale="85000" lnSpcReduction="10000"/>
          </a:bodyPr>
          <a:lstStyle/>
          <a:p>
            <a:r>
              <a:rPr lang="en-US" dirty="0" smtClean="0"/>
              <a:t>Curriculum and Instruction</a:t>
            </a:r>
            <a:endParaRPr lang="en-US" dirty="0"/>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473" b="5473"/>
          <a:stretch>
            <a:fillRect/>
          </a:stretch>
        </p:blipFill>
        <p:spPr/>
      </p:pic>
    </p:spTree>
    <p:extLst>
      <p:ext uri="{BB962C8B-B14F-4D97-AF65-F5344CB8AC3E}">
        <p14:creationId xmlns:p14="http://schemas.microsoft.com/office/powerpoint/2010/main" val="1571449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Hua-Yao Wu</a:t>
            </a:r>
            <a:endParaRPr lang="en-US" b="1" dirty="0"/>
          </a:p>
        </p:txBody>
      </p:sp>
      <p:sp>
        <p:nvSpPr>
          <p:cNvPr id="4" name="Text Placeholder 3"/>
          <p:cNvSpPr>
            <a:spLocks noGrp="1"/>
          </p:cNvSpPr>
          <p:nvPr>
            <p:ph type="body" sz="half" idx="2"/>
          </p:nvPr>
        </p:nvSpPr>
        <p:spPr/>
        <p:txBody>
          <a:bodyPr>
            <a:normAutofit fontScale="92500" lnSpcReduction="10000"/>
          </a:bodyPr>
          <a:lstStyle/>
          <a:p>
            <a:r>
              <a:rPr lang="en-US" dirty="0" smtClean="0"/>
              <a:t>Chiu</a:t>
            </a:r>
            <a:r>
              <a:rPr lang="en-US" dirty="0"/>
              <a:t>, </a:t>
            </a:r>
            <a:r>
              <a:rPr lang="en-US" dirty="0" err="1"/>
              <a:t>Singa</a:t>
            </a:r>
            <a:r>
              <a:rPr lang="en-US" dirty="0"/>
              <a:t> Wang, et al. “Mathematical Modelling for a Fabrication–Inventory Problem with Scrap, an Acceptable Stock-out Level, Stochastic Failures and a Multi-Shipment Policy.” Arab Journal of Basic and Applied Sciences, vol. 26, no. 1, Feb. 2019, pp. 58–71. DOI:10.1080/25765299.2018.1553547.</a:t>
            </a:r>
          </a:p>
          <a:p>
            <a:r>
              <a:rPr lang="en-US" dirty="0"/>
              <a:t>Wu, Hua-Yao. “The Effects of Surface Electronic Structure on Casimir Interaction at Short Range.” Journal of Physics Communications, vol. 2, no. 8, Aug. 2018, p. 085005. DOI:10.1088/2399-6528/aad56a.</a:t>
            </a:r>
          </a:p>
          <a:p>
            <a:endParaRPr lang="en-US" sz="2000" dirty="0"/>
          </a:p>
        </p:txBody>
      </p:sp>
      <p:sp>
        <p:nvSpPr>
          <p:cNvPr id="3" name="Text Placeholder 2"/>
          <p:cNvSpPr>
            <a:spLocks noGrp="1"/>
          </p:cNvSpPr>
          <p:nvPr>
            <p:ph type="body" sz="quarter" idx="14"/>
          </p:nvPr>
        </p:nvSpPr>
        <p:spPr/>
        <p:txBody>
          <a:bodyPr>
            <a:normAutofit/>
          </a:bodyPr>
          <a:lstStyle/>
          <a:p>
            <a:r>
              <a:rPr lang="en-US" dirty="0" smtClean="0"/>
              <a:t>Physics</a:t>
            </a:r>
            <a:endParaRPr lang="en-US"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Tree>
    <p:extLst>
      <p:ext uri="{BB962C8B-B14F-4D97-AF65-F5344CB8AC3E}">
        <p14:creationId xmlns:p14="http://schemas.microsoft.com/office/powerpoint/2010/main" val="17696826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Jason </a:t>
            </a:r>
            <a:r>
              <a:rPr lang="en-US" b="1" dirty="0" err="1" smtClean="0"/>
              <a:t>Zenor</a:t>
            </a:r>
            <a:endParaRPr lang="en-US" b="1" dirty="0"/>
          </a:p>
        </p:txBody>
      </p:sp>
      <p:sp>
        <p:nvSpPr>
          <p:cNvPr id="4" name="Text Placeholder 3"/>
          <p:cNvSpPr>
            <a:spLocks noGrp="1"/>
          </p:cNvSpPr>
          <p:nvPr>
            <p:ph type="body" sz="half" idx="2"/>
          </p:nvPr>
        </p:nvSpPr>
        <p:spPr/>
        <p:txBody>
          <a:bodyPr>
            <a:normAutofit fontScale="62500" lnSpcReduction="20000"/>
          </a:bodyPr>
          <a:lstStyle/>
          <a:p>
            <a:r>
              <a:rPr lang="en-US" dirty="0" err="1"/>
              <a:t>Zenor</a:t>
            </a:r>
            <a:r>
              <a:rPr lang="en-US" dirty="0"/>
              <a:t>, Jason. “Us and Them: Millennials’ Perspective on Their Political Disaffection.” Florida Communication Journal, vol. 46, no. 1, Florida Communication Journal, 2018, pp. 91–105.</a:t>
            </a:r>
          </a:p>
          <a:p>
            <a:r>
              <a:rPr lang="en-US" dirty="0" err="1"/>
              <a:t>Zenor</a:t>
            </a:r>
            <a:r>
              <a:rPr lang="en-US" dirty="0"/>
              <a:t>, Jason. “Viewpoint Endorsement Equals Viewpoint Neutrality?: The Circular Logic of Government Speech Doctrine.” Capital University Law Review, vol. 46, no. 1, Winter 2018, pp. 1–21. </a:t>
            </a:r>
            <a:r>
              <a:rPr lang="en-US" dirty="0">
                <a:hlinkClick r:id="rId2"/>
              </a:rPr>
              <a:t>https://law.capital.edu/WorkArea/DownloadAsset.aspx?id=38135</a:t>
            </a:r>
            <a:r>
              <a:rPr lang="en-US" dirty="0"/>
              <a:t>.</a:t>
            </a:r>
          </a:p>
          <a:p>
            <a:r>
              <a:rPr lang="en-US" dirty="0" err="1"/>
              <a:t>Zenor</a:t>
            </a:r>
            <a:r>
              <a:rPr lang="en-US" dirty="0"/>
              <a:t>, Jason. “Communication and the Law.” An Integrated Approach to Communication Theory and Research, Third edition, edited by Don W. Stacks, Michael B. </a:t>
            </a:r>
            <a:r>
              <a:rPr lang="en-US" dirty="0" err="1"/>
              <a:t>Salwen</a:t>
            </a:r>
            <a:r>
              <a:rPr lang="en-US" dirty="0"/>
              <a:t>, and Kristen C. </a:t>
            </a:r>
            <a:r>
              <a:rPr lang="en-US" dirty="0" err="1"/>
              <a:t>Eichhorn</a:t>
            </a:r>
            <a:r>
              <a:rPr lang="en-US" dirty="0"/>
              <a:t>, Routledge, Taylor &amp; Francis Group, 2019, pp. 529-541.</a:t>
            </a:r>
          </a:p>
          <a:p>
            <a:r>
              <a:rPr lang="en-US" dirty="0" err="1"/>
              <a:t>Zenor</a:t>
            </a:r>
            <a:r>
              <a:rPr lang="en-US" dirty="0"/>
              <a:t>, Jason, and Sasha Houston Brown. “Tribal (De)Termination? Commercial Speech, Native American Imagery and Cultural Sovereignty.” Southwestern Law Review, vol. 48, no. 1, 2019, pp. 81–104. </a:t>
            </a:r>
            <a:r>
              <a:rPr lang="en-US" dirty="0">
                <a:hlinkClick r:id="rId3"/>
              </a:rPr>
              <a:t>https://www.swlaw.edu/sites/default/files/2019-03/3.Zenor_.PublishReady.pdf</a:t>
            </a:r>
            <a:r>
              <a:rPr lang="en-US" dirty="0"/>
              <a:t>.</a:t>
            </a:r>
          </a:p>
          <a:p>
            <a:r>
              <a:rPr lang="en-US" dirty="0" err="1"/>
              <a:t>Zenor</a:t>
            </a:r>
            <a:r>
              <a:rPr lang="en-US" dirty="0"/>
              <a:t>, Jason, and Clarissa Smith. “Introduction: ‘Perceptions of Censorship.’” Participations: Journal of Audience &amp; Reception Studies, vol. 14, no. 1, May 2017, pp. 192–95. </a:t>
            </a:r>
            <a:r>
              <a:rPr lang="en-US" dirty="0">
                <a:hlinkClick r:id="rId4"/>
              </a:rPr>
              <a:t>https://www.participations.org/Volume%2014/Issue%201/11.pdf</a:t>
            </a:r>
            <a:r>
              <a:rPr lang="en-US" dirty="0"/>
              <a:t>.</a:t>
            </a:r>
          </a:p>
          <a:p>
            <a:endParaRPr lang="en-US" dirty="0"/>
          </a:p>
        </p:txBody>
      </p:sp>
      <p:pic>
        <p:nvPicPr>
          <p:cNvPr id="7" name="Picture Placeholder 6"/>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4115" r="4115"/>
          <a:stretch>
            <a:fillRect/>
          </a:stretch>
        </p:blipFill>
        <p:spPr>
          <a:prstGeom prst="rect">
            <a:avLst/>
          </a:prstGeom>
        </p:spPr>
      </p:pic>
      <p:sp>
        <p:nvSpPr>
          <p:cNvPr id="3" name="Text Placeholder 2"/>
          <p:cNvSpPr>
            <a:spLocks noGrp="1"/>
          </p:cNvSpPr>
          <p:nvPr>
            <p:ph type="body" sz="quarter" idx="14"/>
          </p:nvPr>
        </p:nvSpPr>
        <p:spPr/>
        <p:txBody>
          <a:bodyPr>
            <a:normAutofit/>
          </a:bodyPr>
          <a:lstStyle/>
          <a:p>
            <a:r>
              <a:rPr lang="en-US" dirty="0" smtClean="0"/>
              <a:t>Communication Studies</a:t>
            </a:r>
            <a:endParaRPr lang="en-US" dirty="0"/>
          </a:p>
        </p:txBody>
      </p:sp>
    </p:spTree>
    <p:extLst>
      <p:ext uri="{BB962C8B-B14F-4D97-AF65-F5344CB8AC3E}">
        <p14:creationId xmlns:p14="http://schemas.microsoft.com/office/powerpoint/2010/main" val="2437097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Gonzalo </a:t>
            </a:r>
            <a:r>
              <a:rPr lang="en-US" dirty="0" err="1" smtClean="0"/>
              <a:t>Aguiar</a:t>
            </a:r>
            <a:endParaRPr lang="en-US" b="1" dirty="0"/>
          </a:p>
        </p:txBody>
      </p:sp>
      <p:sp>
        <p:nvSpPr>
          <p:cNvPr id="4" name="Text Placeholder 3"/>
          <p:cNvSpPr>
            <a:spLocks noGrp="1"/>
          </p:cNvSpPr>
          <p:nvPr>
            <p:ph type="body" sz="half" idx="2"/>
          </p:nvPr>
        </p:nvSpPr>
        <p:spPr/>
        <p:txBody>
          <a:bodyPr>
            <a:normAutofit fontScale="77500" lnSpcReduction="20000"/>
          </a:bodyPr>
          <a:lstStyle/>
          <a:p>
            <a:r>
              <a:rPr lang="en-US" sz="2600" dirty="0" err="1"/>
              <a:t>Aguiar</a:t>
            </a:r>
            <a:r>
              <a:rPr lang="en-US" sz="2600" dirty="0"/>
              <a:t>, Gonzalo. “La </a:t>
            </a:r>
            <a:r>
              <a:rPr lang="en-US" sz="2600" dirty="0" err="1"/>
              <a:t>Modernidad</a:t>
            </a:r>
            <a:r>
              <a:rPr lang="en-US" sz="2600" dirty="0"/>
              <a:t> </a:t>
            </a:r>
            <a:r>
              <a:rPr lang="en-US" sz="2600" dirty="0" err="1"/>
              <a:t>Refractada</a:t>
            </a:r>
            <a:r>
              <a:rPr lang="en-US" sz="2600" dirty="0"/>
              <a:t>: </a:t>
            </a:r>
            <a:r>
              <a:rPr lang="en-US" sz="2600" dirty="0" err="1"/>
              <a:t>pensamiento</a:t>
            </a:r>
            <a:r>
              <a:rPr lang="en-US" sz="2600" dirty="0"/>
              <a:t>, </a:t>
            </a:r>
            <a:r>
              <a:rPr lang="en-US" sz="2600" dirty="0" err="1"/>
              <a:t>creació</a:t>
            </a:r>
            <a:r>
              <a:rPr lang="en-US" sz="2600" dirty="0"/>
              <a:t> y Resistencia </a:t>
            </a:r>
            <a:r>
              <a:rPr lang="en-US" sz="2600" dirty="0" err="1"/>
              <a:t>en</a:t>
            </a:r>
            <a:r>
              <a:rPr lang="en-US" sz="2600" dirty="0"/>
              <a:t> la </a:t>
            </a:r>
            <a:r>
              <a:rPr lang="en-US" sz="2600" dirty="0" err="1"/>
              <a:t>historia</a:t>
            </a:r>
            <a:r>
              <a:rPr lang="en-US" sz="2600" dirty="0"/>
              <a:t> intellectual de Argentina, </a:t>
            </a:r>
            <a:r>
              <a:rPr lang="en-US" sz="2600" dirty="0" err="1"/>
              <a:t>Brasil</a:t>
            </a:r>
            <a:r>
              <a:rPr lang="en-US" sz="2600" dirty="0"/>
              <a:t> y </a:t>
            </a:r>
            <a:r>
              <a:rPr lang="en-US" sz="2600" dirty="0" err="1"/>
              <a:t>Urrguay</a:t>
            </a:r>
            <a:r>
              <a:rPr lang="en-US" sz="2600" dirty="0"/>
              <a:t>, 1900-1935.”  </a:t>
            </a:r>
            <a:r>
              <a:rPr lang="en-US" sz="2600" i="1" dirty="0" err="1"/>
              <a:t>Lecturas</a:t>
            </a:r>
            <a:r>
              <a:rPr lang="en-US" sz="2600" i="1" dirty="0"/>
              <a:t> </a:t>
            </a:r>
            <a:r>
              <a:rPr lang="en-US" sz="2600" i="1" dirty="0" err="1"/>
              <a:t>Contemporaneas</a:t>
            </a:r>
            <a:r>
              <a:rPr lang="en-US" sz="2600" i="1" dirty="0"/>
              <a:t> de Jose Enrique </a:t>
            </a:r>
            <a:r>
              <a:rPr lang="en-US" sz="2600" i="1" dirty="0" err="1"/>
              <a:t>Rodo</a:t>
            </a:r>
            <a:r>
              <a:rPr lang="en-US" sz="2600" i="1" dirty="0"/>
              <a:t>, </a:t>
            </a:r>
            <a:r>
              <a:rPr lang="en-US" sz="2600" dirty="0"/>
              <a:t>edited by Jose Ramiro </a:t>
            </a:r>
            <a:r>
              <a:rPr lang="en-US" sz="2600" dirty="0" err="1"/>
              <a:t>Podetti</a:t>
            </a:r>
            <a:r>
              <a:rPr lang="en-US" sz="2600" dirty="0"/>
              <a:t>, </a:t>
            </a:r>
            <a:r>
              <a:rPr lang="en-US" sz="2600" dirty="0" err="1"/>
              <a:t>Sociedad</a:t>
            </a:r>
            <a:r>
              <a:rPr lang="en-US" sz="2600" dirty="0"/>
              <a:t> </a:t>
            </a:r>
            <a:r>
              <a:rPr lang="en-US" sz="2600" dirty="0" err="1"/>
              <a:t>Rodoniana</a:t>
            </a:r>
            <a:r>
              <a:rPr lang="en-US" sz="2600" dirty="0"/>
              <a:t>, 2019, pp. 13-29. </a:t>
            </a:r>
          </a:p>
          <a:p>
            <a:r>
              <a:rPr lang="en-US" sz="2600" dirty="0"/>
              <a:t>Aguilar, Gonzalo. “”</a:t>
            </a:r>
            <a:r>
              <a:rPr lang="en-US" sz="2600" dirty="0" err="1"/>
              <a:t>Ufano</a:t>
            </a:r>
            <a:r>
              <a:rPr lang="en-US" sz="2600" dirty="0"/>
              <a:t> de </a:t>
            </a:r>
            <a:r>
              <a:rPr lang="en-US" sz="2600" dirty="0" err="1"/>
              <a:t>Criollismo</a:t>
            </a:r>
            <a:r>
              <a:rPr lang="en-US" sz="2600" dirty="0"/>
              <a:t>”: </a:t>
            </a:r>
            <a:r>
              <a:rPr lang="en-US" sz="2600" dirty="0" err="1"/>
              <a:t>Nación</a:t>
            </a:r>
            <a:r>
              <a:rPr lang="en-US" sz="2600" dirty="0"/>
              <a:t>, </a:t>
            </a:r>
            <a:r>
              <a:rPr lang="en-US" sz="2600" dirty="0" err="1"/>
              <a:t>cultura</a:t>
            </a:r>
            <a:r>
              <a:rPr lang="en-US" sz="2600" dirty="0"/>
              <a:t> y </a:t>
            </a:r>
            <a:r>
              <a:rPr lang="en-US" sz="2600" dirty="0" err="1"/>
              <a:t>función</a:t>
            </a:r>
            <a:r>
              <a:rPr lang="en-US" sz="2600" dirty="0"/>
              <a:t> intellectual </a:t>
            </a:r>
            <a:r>
              <a:rPr lang="en-US" sz="2600" dirty="0" err="1"/>
              <a:t>en</a:t>
            </a:r>
            <a:r>
              <a:rPr lang="en-US" sz="2600" dirty="0"/>
              <a:t> las </a:t>
            </a:r>
            <a:r>
              <a:rPr lang="en-US" sz="2600" dirty="0" err="1"/>
              <a:t>crónicas</a:t>
            </a:r>
            <a:r>
              <a:rPr lang="en-US" sz="2600" dirty="0"/>
              <a:t> </a:t>
            </a:r>
            <a:r>
              <a:rPr lang="en-US" sz="2600" dirty="0" err="1"/>
              <a:t>Europeas</a:t>
            </a:r>
            <a:r>
              <a:rPr lang="en-US" sz="2600" dirty="0"/>
              <a:t> de José Enrique </a:t>
            </a:r>
            <a:r>
              <a:rPr lang="en-US" sz="2600" dirty="0" err="1"/>
              <a:t>Rodó</a:t>
            </a:r>
            <a:r>
              <a:rPr lang="en-US" sz="2600" dirty="0"/>
              <a:t>.” </a:t>
            </a:r>
            <a:r>
              <a:rPr lang="en-US" sz="2600" i="1" dirty="0"/>
              <a:t>José Enrique </a:t>
            </a:r>
            <a:r>
              <a:rPr lang="en-US" sz="2600" i="1" dirty="0" err="1"/>
              <a:t>Rodó</a:t>
            </a:r>
            <a:r>
              <a:rPr lang="en-US" sz="2600" i="1" dirty="0"/>
              <a:t>: El </a:t>
            </a:r>
            <a:r>
              <a:rPr lang="en-US" sz="2600" i="1" dirty="0" err="1"/>
              <a:t>Internacionalismo</a:t>
            </a:r>
            <a:r>
              <a:rPr lang="en-US" sz="2600" i="1" dirty="0"/>
              <a:t> Americano</a:t>
            </a:r>
            <a:r>
              <a:rPr lang="en-US" sz="2600" dirty="0"/>
              <a:t>. </a:t>
            </a:r>
            <a:r>
              <a:rPr lang="en-US" sz="2600" dirty="0" err="1"/>
              <a:t>Edición</a:t>
            </a:r>
            <a:r>
              <a:rPr lang="en-US" sz="2600" dirty="0"/>
              <a:t> a cargo do Lady Rojas. Enigma </a:t>
            </a:r>
            <a:r>
              <a:rPr lang="en-US" sz="2600" dirty="0" err="1"/>
              <a:t>Editores</a:t>
            </a:r>
            <a:r>
              <a:rPr lang="en-US" sz="2600" dirty="0"/>
              <a:t>, 2019, pp. 69-99. </a:t>
            </a:r>
          </a:p>
          <a:p>
            <a:endParaRPr lang="en-US" sz="2000" dirty="0"/>
          </a:p>
        </p:txBody>
      </p:sp>
      <p:sp>
        <p:nvSpPr>
          <p:cNvPr id="10" name="Text Placeholder 9"/>
          <p:cNvSpPr>
            <a:spLocks noGrp="1"/>
          </p:cNvSpPr>
          <p:nvPr>
            <p:ph type="body" sz="quarter" idx="14"/>
          </p:nvPr>
        </p:nvSpPr>
        <p:spPr/>
        <p:txBody>
          <a:bodyPr>
            <a:normAutofit fontScale="70000" lnSpcReduction="20000"/>
          </a:bodyPr>
          <a:lstStyle/>
          <a:p>
            <a:r>
              <a:rPr lang="en-US" dirty="0"/>
              <a:t>Modern Languages &amp; Literatures</a:t>
            </a:r>
          </a:p>
          <a:p>
            <a:endParaRPr lang="en-US" dirty="0"/>
          </a:p>
        </p:txBody>
      </p:sp>
      <p:pic>
        <p:nvPicPr>
          <p:cNvPr id="13" name="Picture Placeholder 1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49" r="849"/>
          <a:stretch>
            <a:fillRect/>
          </a:stretch>
        </p:blipFill>
        <p:spPr/>
      </p:pic>
    </p:spTree>
    <p:extLst>
      <p:ext uri="{BB962C8B-B14F-4D97-AF65-F5344CB8AC3E}">
        <p14:creationId xmlns:p14="http://schemas.microsoft.com/office/powerpoint/2010/main" val="28325388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5025" y="757070"/>
            <a:ext cx="9612971" cy="2852737"/>
          </a:xfrm>
        </p:spPr>
        <p:txBody>
          <a:bodyPr>
            <a:normAutofit/>
          </a:bodyPr>
          <a:lstStyle/>
          <a:p>
            <a:r>
              <a:rPr lang="en-US" sz="5400" cap="none" dirty="0" smtClean="0"/>
              <a:t>View current and past </a:t>
            </a:r>
            <a:br>
              <a:rPr lang="en-US" sz="5400" cap="none" dirty="0" smtClean="0"/>
            </a:br>
            <a:r>
              <a:rPr lang="en-US" sz="5400" cap="none" dirty="0" smtClean="0"/>
              <a:t>Display to </a:t>
            </a:r>
            <a:r>
              <a:rPr lang="en-US" sz="5400" cap="none" smtClean="0"/>
              <a:t>Archives slide shows and </a:t>
            </a:r>
            <a:r>
              <a:rPr lang="en-US" sz="5400" cap="none" dirty="0" smtClean="0"/>
              <a:t>bibliographies at:</a:t>
            </a:r>
            <a:endParaRPr lang="en-US" sz="5400" cap="none" dirty="0"/>
          </a:p>
        </p:txBody>
      </p:sp>
      <p:sp>
        <p:nvSpPr>
          <p:cNvPr id="7" name="Content Placeholder 6"/>
          <p:cNvSpPr>
            <a:spLocks noGrp="1"/>
          </p:cNvSpPr>
          <p:nvPr>
            <p:ph type="body" idx="1"/>
          </p:nvPr>
        </p:nvSpPr>
        <p:spPr/>
        <p:txBody>
          <a:bodyPr>
            <a:normAutofit/>
          </a:bodyPr>
          <a:lstStyle/>
          <a:p>
            <a:pPr marL="0" indent="0">
              <a:buNone/>
            </a:pPr>
            <a:r>
              <a:rPr lang="en-US" sz="3200" dirty="0"/>
              <a:t>https://www.oswego.edu/library/display-archives</a:t>
            </a:r>
          </a:p>
        </p:txBody>
      </p:sp>
    </p:spTree>
    <p:extLst>
      <p:ext uri="{BB962C8B-B14F-4D97-AF65-F5344CB8AC3E}">
        <p14:creationId xmlns:p14="http://schemas.microsoft.com/office/powerpoint/2010/main" val="1671236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Daniel </a:t>
            </a:r>
            <a:r>
              <a:rPr lang="en-US" dirty="0" err="1" smtClean="0"/>
              <a:t>Baldassarre</a:t>
            </a:r>
            <a:endParaRPr lang="en-US" b="1" dirty="0"/>
          </a:p>
        </p:txBody>
      </p:sp>
      <p:sp>
        <p:nvSpPr>
          <p:cNvPr id="4" name="Text Placeholder 3"/>
          <p:cNvSpPr>
            <a:spLocks noGrp="1"/>
          </p:cNvSpPr>
          <p:nvPr>
            <p:ph type="body" sz="half" idx="2"/>
          </p:nvPr>
        </p:nvSpPr>
        <p:spPr/>
        <p:txBody>
          <a:bodyPr>
            <a:normAutofit fontScale="55000" lnSpcReduction="20000"/>
          </a:bodyPr>
          <a:lstStyle/>
          <a:p>
            <a:r>
              <a:rPr lang="en-US" dirty="0" err="1"/>
              <a:t>Baldassarre</a:t>
            </a:r>
            <a:r>
              <a:rPr lang="en-US" dirty="0"/>
              <a:t>, Daniel T., et al. “GPS Tracking and Population Genomics Suggest Itinerant Breeding across Drastically Different Habitats in the </a:t>
            </a:r>
            <a:r>
              <a:rPr lang="en-US" dirty="0" err="1"/>
              <a:t>Phainopepla</a:t>
            </a:r>
            <a:r>
              <a:rPr lang="en-US" dirty="0"/>
              <a:t>.” The Auk, vol. 136, no. 4, Oct. 2019, pp. 1-12. DOI:10.1093/auk/ukz058.</a:t>
            </a:r>
          </a:p>
          <a:p>
            <a:r>
              <a:rPr lang="en-US" dirty="0" err="1"/>
              <a:t>Enbody</a:t>
            </a:r>
            <a:r>
              <a:rPr lang="en-US" dirty="0"/>
              <a:t>, Erik D., et al. “Social </a:t>
            </a:r>
            <a:r>
              <a:rPr lang="en-US" dirty="0" err="1"/>
              <a:t>Organisation</a:t>
            </a:r>
            <a:r>
              <a:rPr lang="en-US" dirty="0"/>
              <a:t> and Breeding Biology of the White-Shouldered </a:t>
            </a:r>
            <a:r>
              <a:rPr lang="en-US" dirty="0" err="1"/>
              <a:t>Fairywren</a:t>
            </a:r>
            <a:r>
              <a:rPr lang="en-US" dirty="0"/>
              <a:t> ( </a:t>
            </a:r>
            <a:r>
              <a:rPr lang="en-US" dirty="0" err="1"/>
              <a:t>Malurus</a:t>
            </a:r>
            <a:r>
              <a:rPr lang="en-US" dirty="0"/>
              <a:t> </a:t>
            </a:r>
            <a:r>
              <a:rPr lang="en-US" dirty="0" err="1"/>
              <a:t>Alboscapulatus</a:t>
            </a:r>
            <a:r>
              <a:rPr lang="en-US" dirty="0"/>
              <a:t> ).” Emu - Austral Ornithology, vol. 119, no. 3, July 2019, pp. 274–85. DOI:10.1080/01584197.2019.1595663.</a:t>
            </a:r>
          </a:p>
          <a:p>
            <a:r>
              <a:rPr lang="en-US" dirty="0" err="1"/>
              <a:t>Hauber</a:t>
            </a:r>
            <a:r>
              <a:rPr lang="en-US" dirty="0"/>
              <a:t>, Mark E., et al. “The Perceptual and Chemical Bases of Egg Discrimination in Communally Nesting Greater </a:t>
            </a:r>
            <a:r>
              <a:rPr lang="en-US" dirty="0" err="1"/>
              <a:t>Anis</a:t>
            </a:r>
            <a:r>
              <a:rPr lang="en-US" dirty="0"/>
              <a:t> </a:t>
            </a:r>
            <a:r>
              <a:rPr lang="en-US" dirty="0" err="1"/>
              <a:t>Crotophaga</a:t>
            </a:r>
            <a:r>
              <a:rPr lang="en-US" dirty="0"/>
              <a:t> Major.” Journal of Avian Biology, vol. 49, no. 8, Aug. 2018, p. e01776. DOI:10.1111/jav.01776.</a:t>
            </a:r>
          </a:p>
          <a:p>
            <a:r>
              <a:rPr lang="en-US" dirty="0"/>
              <a:t>Michel, Alice J., et al. “The Gut of the Finch: Uniqueness of the Gut Microbiome of the Galápagos Vampire Finch.” Microbiome, vol. 6, 2018, p. 167. DOI:10.1186/s40168-018-0555-8.</a:t>
            </a:r>
          </a:p>
          <a:p>
            <a:r>
              <a:rPr lang="en-US" dirty="0"/>
              <a:t>Song, Se </a:t>
            </a:r>
            <a:r>
              <a:rPr lang="en-US" dirty="0" err="1"/>
              <a:t>Jin</a:t>
            </a:r>
            <a:r>
              <a:rPr lang="en-US" dirty="0"/>
              <a:t>, et al. “Is There Convergence of Gut Microbes in Blood-Feeding Vertebrates?” Philosophical Transactions of the Royal Society B: Biological Sciences, vol. 374, no. 1777, July 2019, p. 20180249. DOI:10.1098/rstb.2018.0249.</a:t>
            </a:r>
          </a:p>
          <a:p>
            <a:endParaRPr lang="en-US" sz="2000" dirty="0"/>
          </a:p>
        </p:txBody>
      </p:sp>
      <p:sp>
        <p:nvSpPr>
          <p:cNvPr id="3" name="Text Placeholder 2"/>
          <p:cNvSpPr>
            <a:spLocks noGrp="1"/>
          </p:cNvSpPr>
          <p:nvPr>
            <p:ph type="body" sz="quarter" idx="14"/>
          </p:nvPr>
        </p:nvSpPr>
        <p:spPr/>
        <p:txBody>
          <a:bodyPr>
            <a:normAutofit/>
          </a:bodyPr>
          <a:lstStyle/>
          <a:p>
            <a:r>
              <a:rPr lang="en-US" dirty="0" smtClean="0"/>
              <a:t>Biological Sciences</a:t>
            </a:r>
            <a:endParaRPr lang="en-US"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349" r="7349"/>
          <a:stretch>
            <a:fillRect/>
          </a:stretch>
        </p:blipFill>
        <p:spPr/>
      </p:pic>
    </p:spTree>
    <p:extLst>
      <p:ext uri="{BB962C8B-B14F-4D97-AF65-F5344CB8AC3E}">
        <p14:creationId xmlns:p14="http://schemas.microsoft.com/office/powerpoint/2010/main" val="2538217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685800"/>
            <a:ext cx="5585461" cy="1353639"/>
          </a:xfrm>
        </p:spPr>
        <p:txBody>
          <a:bodyPr/>
          <a:lstStyle/>
          <a:p>
            <a:r>
              <a:rPr lang="en-US" dirty="0" err="1" smtClean="0"/>
              <a:t>Kestutis</a:t>
            </a:r>
            <a:r>
              <a:rPr lang="en-US" dirty="0" smtClean="0"/>
              <a:t> </a:t>
            </a:r>
            <a:r>
              <a:rPr lang="en-US" dirty="0" err="1" smtClean="0"/>
              <a:t>Bendinskas</a:t>
            </a:r>
            <a:endParaRPr lang="en-US" b="1" dirty="0"/>
          </a:p>
        </p:txBody>
      </p:sp>
      <p:sp>
        <p:nvSpPr>
          <p:cNvPr id="4" name="Text Placeholder 3"/>
          <p:cNvSpPr>
            <a:spLocks noGrp="1"/>
          </p:cNvSpPr>
          <p:nvPr>
            <p:ph type="body" sz="half" idx="2"/>
          </p:nvPr>
        </p:nvSpPr>
        <p:spPr/>
        <p:txBody>
          <a:bodyPr>
            <a:normAutofit fontScale="77500" lnSpcReduction="20000"/>
          </a:bodyPr>
          <a:lstStyle/>
          <a:p>
            <a:r>
              <a:rPr lang="en-US" dirty="0" err="1"/>
              <a:t>Bendinskas</a:t>
            </a:r>
            <a:r>
              <a:rPr lang="en-US" dirty="0"/>
              <a:t>, </a:t>
            </a:r>
            <a:r>
              <a:rPr lang="en-US" dirty="0" err="1"/>
              <a:t>Kestutis</a:t>
            </a:r>
            <a:r>
              <a:rPr lang="en-US" dirty="0"/>
              <a:t> G., et al. “Identification of Proteins Using Four Methods of Matrix-Assisted Laser Desorption Ionization Time-of-Flight Mass Spectrometry.” Journal of Chemical Education, vol. 96, no. 11, Nov. 2019, pp. 2600–05. DOI:10.1021/acs.jchemed.8b00687.</a:t>
            </a:r>
          </a:p>
          <a:p>
            <a:r>
              <a:rPr lang="en-US" dirty="0" err="1"/>
              <a:t>Hruska</a:t>
            </a:r>
            <a:r>
              <a:rPr lang="en-US" dirty="0"/>
              <a:t>, Bryce, et al. “Do Vacations Alter the Connection between Stress and Cardiovascular Activity? The Effects of a Planned Vacation on the Relationship between Weekly Stress and Ambulatory Heart Rate.” Psychology &amp; Health, Nov. 2019, pp. 1–16. DOI:10.1080/08870446.2019.1687699.</a:t>
            </a:r>
          </a:p>
          <a:p>
            <a:r>
              <a:rPr lang="en-US" dirty="0" err="1"/>
              <a:t>Hruska</a:t>
            </a:r>
            <a:r>
              <a:rPr lang="en-US" dirty="0"/>
              <a:t>, Bryce, et al. “Vacation Frequency Is Associated with Metabolic Syndrome and Symptoms.” Psychology &amp; Health, vol. 35, no. 1, Jun. 2019, pp. 1–15. DOI:10.1080/08870446.2019.1628962.</a:t>
            </a:r>
          </a:p>
          <a:p>
            <a:endParaRPr lang="en-US" sz="2000" dirty="0"/>
          </a:p>
        </p:txBody>
      </p:sp>
      <p:sp>
        <p:nvSpPr>
          <p:cNvPr id="3" name="Text Placeholder 2"/>
          <p:cNvSpPr>
            <a:spLocks noGrp="1"/>
          </p:cNvSpPr>
          <p:nvPr>
            <p:ph type="body" sz="quarter" idx="14"/>
          </p:nvPr>
        </p:nvSpPr>
        <p:spPr/>
        <p:txBody>
          <a:bodyPr/>
          <a:lstStyle/>
          <a:p>
            <a:r>
              <a:rPr lang="en-US" dirty="0" smtClean="0"/>
              <a:t>Chemistry</a:t>
            </a:r>
            <a:endParaRPr lang="en-US" dirty="0"/>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a:prstGeom prst="rect">
            <a:avLst/>
          </a:prstGeom>
        </p:spPr>
      </p:pic>
    </p:spTree>
    <p:extLst>
      <p:ext uri="{BB962C8B-B14F-4D97-AF65-F5344CB8AC3E}">
        <p14:creationId xmlns:p14="http://schemas.microsoft.com/office/powerpoint/2010/main" val="2321518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Rebecca Burch</a:t>
            </a:r>
            <a:endParaRPr lang="en-US" b="1" dirty="0"/>
          </a:p>
        </p:txBody>
      </p:sp>
      <p:sp>
        <p:nvSpPr>
          <p:cNvPr id="4" name="Text Placeholder 3"/>
          <p:cNvSpPr>
            <a:spLocks noGrp="1"/>
          </p:cNvSpPr>
          <p:nvPr>
            <p:ph type="body" sz="half" idx="2"/>
          </p:nvPr>
        </p:nvSpPr>
        <p:spPr/>
        <p:txBody>
          <a:bodyPr>
            <a:normAutofit fontScale="47500" lnSpcReduction="20000"/>
          </a:bodyPr>
          <a:lstStyle/>
          <a:p>
            <a:r>
              <a:rPr lang="en-US" dirty="0"/>
              <a:t>Burch, Rebecca L. “More than Just a Pretty Face: The Overlooked Contributions of Women in Evolutionary Psychology Textbooks.” Evolutionary Behavioral Sciences, vol. 14, no. 1, Jan. 2020, pp. 100–14. DOI:10.1037/ebs0000166.</a:t>
            </a:r>
          </a:p>
          <a:p>
            <a:r>
              <a:rPr lang="en-US" dirty="0"/>
              <a:t>Burch, Rebecca L. “The Wedding as a Reproductive Ritual.” Review of General Psychology, vol. 23, no. 3, Sept. 2019, pp. 382–98. DOI:10.1177%2F1089268019832848</a:t>
            </a:r>
          </a:p>
          <a:p>
            <a:r>
              <a:rPr lang="en-US" dirty="0"/>
              <a:t>Burch, Rebecca L., and Gordon G. Gallup. “Abusive Men Are Driven by Paternal Uncertainty.” Evolutionary Behavioral Sciences, Apr. 2019. DOI:10.1037/ebs0000163.</a:t>
            </a:r>
          </a:p>
          <a:p>
            <a:r>
              <a:rPr lang="en-US" dirty="0"/>
              <a:t>Burch, Rebecca L., and Gordon G. Gallup. “The Other Man: Knowledge of Sexual Rivals and Changes in Sexual Behavior.” Evolutionary Behavioral Sciences, vol. 13, no. 4, Oct. 2019, pp. 376–86. DOI:10.1037/ebs0000165.</a:t>
            </a:r>
          </a:p>
          <a:p>
            <a:r>
              <a:rPr lang="en-US" dirty="0"/>
              <a:t>Burch, Rebecca L., and Laura Johnsen. “Captain Dorito and the Bombshell: Supernormal Stimuli in Comics and Film.” Evolutionary Behavioral Sciences, Apr. 2019. DOI:10.1037/ebs0000164.</a:t>
            </a:r>
          </a:p>
          <a:p>
            <a:r>
              <a:rPr lang="en-US" dirty="0"/>
              <a:t>Burch, Rebecca L., and Catherine Salmon. “The Rough Stuff: Understanding Aggressive Consensual Sex.” Evolutionary Psychological Science, vol. 5, no. 4, Dec. 2019, pp. 383–93. DOI:10.1007/s40806-019-00196-y.</a:t>
            </a:r>
          </a:p>
          <a:p>
            <a:r>
              <a:rPr lang="en-US" dirty="0"/>
              <a:t>Burch, Rebecca L., and Dorothy </a:t>
            </a:r>
            <a:r>
              <a:rPr lang="en-US" dirty="0" err="1"/>
              <a:t>Shedlock</a:t>
            </a:r>
            <a:r>
              <a:rPr lang="en-US" dirty="0"/>
              <a:t>. Review of The Psychology of Marriage: An Evolutionary and Cross-Cultural View, edited by Cronin </a:t>
            </a:r>
            <a:r>
              <a:rPr lang="en-US" dirty="0" err="1"/>
              <a:t>Weisfeld</a:t>
            </a:r>
            <a:r>
              <a:rPr lang="en-US" dirty="0"/>
              <a:t>, Carol, Glenn E. </a:t>
            </a:r>
            <a:r>
              <a:rPr lang="en-US" dirty="0" err="1"/>
              <a:t>Weisfeld</a:t>
            </a:r>
            <a:r>
              <a:rPr lang="en-US" dirty="0"/>
              <a:t>, and Lisa Dillon. Evolutionary Studies in Imaginative Culture, vol. 3, no. 2, 2019, pp. 131-134. JSTOR, </a:t>
            </a:r>
            <a:r>
              <a:rPr lang="en-US" dirty="0">
                <a:hlinkClick r:id="rId2"/>
              </a:rPr>
              <a:t>www.jstor.org/stable/10.26613/esic.3.2.156</a:t>
            </a:r>
            <a:r>
              <a:rPr lang="en-US" dirty="0"/>
              <a:t>. </a:t>
            </a:r>
          </a:p>
          <a:p>
            <a:r>
              <a:rPr lang="en-US" dirty="0"/>
              <a:t>Salmon, Catherine, et al. “Evolutionary Approaches: integrating pornography preferences, short-term mating, and infidelity.” Personality and Individual Differences, vol. 148, 2019, pp. 45-49. DOI:10.1016/j.paid.2019.05.030.</a:t>
            </a:r>
          </a:p>
          <a:p>
            <a:endParaRPr lang="en-US" dirty="0"/>
          </a:p>
        </p:txBody>
      </p:sp>
      <p:sp>
        <p:nvSpPr>
          <p:cNvPr id="3" name="Text Placeholder 2"/>
          <p:cNvSpPr>
            <a:spLocks noGrp="1"/>
          </p:cNvSpPr>
          <p:nvPr>
            <p:ph type="body" sz="quarter" idx="14"/>
          </p:nvPr>
        </p:nvSpPr>
        <p:spPr/>
        <p:txBody>
          <a:bodyPr>
            <a:normAutofit/>
          </a:bodyPr>
          <a:lstStyle/>
          <a:p>
            <a:r>
              <a:rPr lang="en-US" dirty="0" smtClean="0"/>
              <a:t>Human Development</a:t>
            </a:r>
            <a:endParaRPr lang="en-US" dirty="0"/>
          </a:p>
        </p:txBody>
      </p:sp>
      <p:pic>
        <p:nvPicPr>
          <p:cNvPr id="12" name="Picture Placeholder 1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876" r="8876"/>
          <a:stretch>
            <a:fillRect/>
          </a:stretch>
        </p:blipFill>
        <p:spPr/>
      </p:pic>
    </p:spTree>
    <p:extLst>
      <p:ext uri="{BB962C8B-B14F-4D97-AF65-F5344CB8AC3E}">
        <p14:creationId xmlns:p14="http://schemas.microsoft.com/office/powerpoint/2010/main" val="3127315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Victoria Chiu</a:t>
            </a:r>
            <a:endParaRPr lang="en-US" b="1" dirty="0"/>
          </a:p>
        </p:txBody>
      </p:sp>
      <p:sp>
        <p:nvSpPr>
          <p:cNvPr id="4" name="Text Placeholder 3"/>
          <p:cNvSpPr>
            <a:spLocks noGrp="1"/>
          </p:cNvSpPr>
          <p:nvPr>
            <p:ph type="body" sz="half" idx="2"/>
          </p:nvPr>
        </p:nvSpPr>
        <p:spPr/>
        <p:txBody>
          <a:bodyPr>
            <a:normAutofit fontScale="47500" lnSpcReduction="20000"/>
          </a:bodyPr>
          <a:lstStyle/>
          <a:p>
            <a:r>
              <a:rPr lang="en-US" dirty="0"/>
              <a:t>Baldwin, Amelia Annette, et al. “Accounting Accreditation Standard A5: Information Technology, Data Analytics and Emerging Technologies in the Curriculum.” American Accounting Association 2019 Annual Meeting, 14 August 2019, San Francisco CA. Conference Presentation</a:t>
            </a:r>
            <a:r>
              <a:rPr lang="en-US" dirty="0">
                <a:hlinkClick r:id="rId2"/>
              </a:rPr>
              <a:t>. https://aaahq.org/Meetings/2019/Concurrent-Sessions?url.dID=51</a:t>
            </a:r>
            <a:r>
              <a:rPr lang="en-US" dirty="0"/>
              <a:t>.</a:t>
            </a:r>
          </a:p>
          <a:p>
            <a:r>
              <a:rPr lang="en-US" dirty="0"/>
              <a:t>Chiu, Victoria, et al. “A Bibliometric Analysis of Accounting Information Systems Journals and Their Emerging Technologies Contributions.” International Journal of Accounting Information Systems, vol. 32, Mar. 2019, pp. 24–43. DOI:10.1016/j.accinf.2018.11.003.</a:t>
            </a:r>
          </a:p>
          <a:p>
            <a:r>
              <a:rPr lang="en-US" dirty="0"/>
              <a:t>Chiu, Yuan-</a:t>
            </a:r>
            <a:r>
              <a:rPr lang="en-US" dirty="0" err="1"/>
              <a:t>Shyi</a:t>
            </a:r>
            <a:r>
              <a:rPr lang="en-US" dirty="0"/>
              <a:t> Peter, et al. “Meeting Multiproduct Demand with a Hybrid Inventory Replenishment System Featuring Quality Reassurance.” Operations Research Perspectives, vol. 6, May 2019. DOI:10.1016/j.orp.2019.100112.</a:t>
            </a:r>
          </a:p>
          <a:p>
            <a:r>
              <a:rPr lang="en-US" dirty="0"/>
              <a:t>Liu, Qi, et al. “Bringing Emerging Technology Research in Accounting Classrooms—A Bibliometric Approach Applying AACSB’s New Accounting Standard A5.” American Accounting Association 2019 Annual Meeting, 14 August 2019, San Francisco CA. Conference Presentation. </a:t>
            </a:r>
            <a:r>
              <a:rPr lang="en-US" dirty="0">
                <a:hlinkClick r:id="rId3"/>
              </a:rPr>
              <a:t>https://aaahq.org/Meetings/2019/Concurrent-Sessions?url.dID=52</a:t>
            </a:r>
            <a:r>
              <a:rPr lang="en-US" dirty="0"/>
              <a:t>.</a:t>
            </a:r>
          </a:p>
          <a:p>
            <a:r>
              <a:rPr lang="en-US" dirty="0"/>
              <a:t>Wang, </a:t>
            </a:r>
            <a:r>
              <a:rPr lang="en-US" dirty="0" err="1"/>
              <a:t>Yunsen</a:t>
            </a:r>
            <a:r>
              <a:rPr lang="en-US" dirty="0"/>
              <a:t>, et. al. “Back to Basics: Finding Deeper Diagnostic Power in Quarterly Accounting Ratios for Efficient, Effective, and Confident Fraud Assessment and Discovery.” American Accounting Association 2019 Annual Meeting, 14 August 2019, San Francisco CA. Conference Presentation. </a:t>
            </a:r>
            <a:r>
              <a:rPr lang="en-US" dirty="0">
                <a:hlinkClick r:id="rId4"/>
              </a:rPr>
              <a:t>https://aaahq.org/Meetings/2019/Concurrent-Sessions?url.dID=53</a:t>
            </a:r>
            <a:r>
              <a:rPr lang="en-US" dirty="0"/>
              <a:t>.</a:t>
            </a:r>
          </a:p>
          <a:p>
            <a:r>
              <a:rPr lang="en-US" dirty="0"/>
              <a:t>Wang, </a:t>
            </a:r>
            <a:r>
              <a:rPr lang="en-US" dirty="0" err="1"/>
              <a:t>Yunsen</a:t>
            </a:r>
            <a:r>
              <a:rPr lang="en-US" dirty="0"/>
              <a:t>, et al. “Redesigning Business Process to Comply with the New Revenue Recognition Standard Using Process Mining.” Journal of Emerging Technologies in Accounting, Oct. 2019. DOI:10.2308/jeta-19-03-30-12.</a:t>
            </a:r>
          </a:p>
          <a:p>
            <a:endParaRPr lang="en-US" sz="2000" dirty="0"/>
          </a:p>
        </p:txBody>
      </p:sp>
      <p:pic>
        <p:nvPicPr>
          <p:cNvPr id="5" name="Picture Placeholder 4"/>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4172" r="4172"/>
          <a:stretch>
            <a:fillRect/>
          </a:stretch>
        </p:blipFill>
        <p:spPr/>
      </p:pic>
      <p:sp>
        <p:nvSpPr>
          <p:cNvPr id="3" name="Text Placeholder 2"/>
          <p:cNvSpPr>
            <a:spLocks noGrp="1"/>
          </p:cNvSpPr>
          <p:nvPr>
            <p:ph type="body" sz="quarter" idx="14"/>
          </p:nvPr>
        </p:nvSpPr>
        <p:spPr/>
        <p:txBody>
          <a:bodyPr>
            <a:normAutofit/>
          </a:bodyPr>
          <a:lstStyle/>
          <a:p>
            <a:r>
              <a:rPr lang="en-US" dirty="0" smtClean="0"/>
              <a:t>Business</a:t>
            </a:r>
            <a:endParaRPr lang="en-US" dirty="0"/>
          </a:p>
        </p:txBody>
      </p:sp>
    </p:spTree>
    <p:extLst>
      <p:ext uri="{BB962C8B-B14F-4D97-AF65-F5344CB8AC3E}">
        <p14:creationId xmlns:p14="http://schemas.microsoft.com/office/powerpoint/2010/main" val="2294655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Evelyn Clark</a:t>
            </a:r>
            <a:endParaRPr lang="en-US" b="1" dirty="0"/>
          </a:p>
        </p:txBody>
      </p:sp>
      <p:sp>
        <p:nvSpPr>
          <p:cNvPr id="4" name="Text Placeholder 3"/>
          <p:cNvSpPr>
            <a:spLocks noGrp="1"/>
          </p:cNvSpPr>
          <p:nvPr>
            <p:ph type="body" sz="half" idx="2"/>
          </p:nvPr>
        </p:nvSpPr>
        <p:spPr/>
        <p:txBody>
          <a:bodyPr>
            <a:normAutofit/>
          </a:bodyPr>
          <a:lstStyle/>
          <a:p>
            <a:r>
              <a:rPr lang="en-US" sz="2400" dirty="0"/>
              <a:t>Clark, Cal, and Clark, Evelyn A. </a:t>
            </a:r>
            <a:r>
              <a:rPr lang="en-US" sz="2400" i="1" dirty="0"/>
              <a:t>Preserving Basic U. S. Industries: The Implications of </a:t>
            </a:r>
            <a:r>
              <a:rPr lang="en-US" sz="2400" i="1" dirty="0" err="1"/>
              <a:t>Trumponomics</a:t>
            </a:r>
            <a:r>
              <a:rPr lang="en-US" sz="2400" dirty="0"/>
              <a:t>. Nova Science Publishers, Inc., 2020.</a:t>
            </a:r>
          </a:p>
          <a:p>
            <a:endParaRPr lang="en-US" sz="2000" dirty="0"/>
          </a:p>
        </p:txBody>
      </p:sp>
      <p:sp>
        <p:nvSpPr>
          <p:cNvPr id="3" name="Text Placeholder 2"/>
          <p:cNvSpPr>
            <a:spLocks noGrp="1"/>
          </p:cNvSpPr>
          <p:nvPr>
            <p:ph type="body" sz="quarter" idx="14"/>
          </p:nvPr>
        </p:nvSpPr>
        <p:spPr/>
        <p:txBody>
          <a:bodyPr>
            <a:normAutofit/>
          </a:bodyPr>
          <a:lstStyle/>
          <a:p>
            <a:r>
              <a:rPr lang="en-US" dirty="0" smtClean="0"/>
              <a:t>Sociology</a:t>
            </a:r>
            <a:endParaRPr lang="en-US"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73" b="5473"/>
          <a:stretch>
            <a:fillRect/>
          </a:stretch>
        </p:blipFill>
        <p:spPr/>
      </p:pic>
    </p:spTree>
    <p:extLst>
      <p:ext uri="{BB962C8B-B14F-4D97-AF65-F5344CB8AC3E}">
        <p14:creationId xmlns:p14="http://schemas.microsoft.com/office/powerpoint/2010/main" val="751916008"/>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docProps/app.xml><?xml version="1.0" encoding="utf-8"?>
<Properties xmlns="http://schemas.openxmlformats.org/officeDocument/2006/extended-properties" xmlns:vt="http://schemas.openxmlformats.org/officeDocument/2006/docPropsVTypes">
  <Template>TM04033917[[fn=Berlin]]</Template>
  <TotalTime>1131</TotalTime>
  <Words>3295</Words>
  <Application>Microsoft Office PowerPoint</Application>
  <PresentationFormat>Widescreen</PresentationFormat>
  <Paragraphs>160</Paragraphs>
  <Slides>40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40</vt:i4>
      </vt:variant>
    </vt:vector>
  </HeadingPairs>
  <TitlesOfParts>
    <vt:vector size="42" baseType="lpstr">
      <vt:lpstr>Franklin Gothic Book</vt:lpstr>
      <vt:lpstr>Crop</vt:lpstr>
      <vt:lpstr>Display to archives</vt:lpstr>
      <vt:lpstr>Steven Abraham</vt:lpstr>
      <vt:lpstr>Bruce Altschuler</vt:lpstr>
      <vt:lpstr>Gonzalo Aguiar</vt:lpstr>
      <vt:lpstr>Daniel Baldassarre</vt:lpstr>
      <vt:lpstr>Kestutis Bendinskas</vt:lpstr>
      <vt:lpstr>Rebecca Burch</vt:lpstr>
      <vt:lpstr>Victoria Chiu</vt:lpstr>
      <vt:lpstr>Evelyn Clark</vt:lpstr>
      <vt:lpstr>David Crider</vt:lpstr>
      <vt:lpstr>Arvind Diddi</vt:lpstr>
      <vt:lpstr>Amanda Fenlon</vt:lpstr>
      <vt:lpstr>Scott Furlong</vt:lpstr>
      <vt:lpstr>Andrew Garner</vt:lpstr>
      <vt:lpstr>Joan Gujarati</vt:lpstr>
      <vt:lpstr>C. Eric Hellquist</vt:lpstr>
      <vt:lpstr>Christine Hirsch</vt:lpstr>
      <vt:lpstr>Deborah Howard</vt:lpstr>
      <vt:lpstr>Roberta Hurtado</vt:lpstr>
      <vt:lpstr>Helen Knowles</vt:lpstr>
      <vt:lpstr>Alok Kumar</vt:lpstr>
      <vt:lpstr>Tamara Lipke</vt:lpstr>
      <vt:lpstr>Toby Malone</vt:lpstr>
      <vt:lpstr>Ulises Mejias</vt:lpstr>
      <vt:lpstr>Zoë Misiewicz</vt:lpstr>
      <vt:lpstr>Ampalavanar Nanthakumar</vt:lpstr>
      <vt:lpstr>Peter Newell</vt:lpstr>
      <vt:lpstr>Benjamin Ogwo</vt:lpstr>
      <vt:lpstr>James Pagano</vt:lpstr>
      <vt:lpstr>Jaclyn Schildkraut</vt:lpstr>
      <vt:lpstr>Damian Schofield</vt:lpstr>
      <vt:lpstr>Karen Sime</vt:lpstr>
      <vt:lpstr>Steven Smith</vt:lpstr>
      <vt:lpstr>Scott Steiger</vt:lpstr>
      <vt:lpstr>Bastian Tenbergen</vt:lpstr>
      <vt:lpstr>Michelle Thornton</vt:lpstr>
      <vt:lpstr>Carol Willard</vt:lpstr>
      <vt:lpstr>Hua-Yao Wu</vt:lpstr>
      <vt:lpstr>Jason Zenor</vt:lpstr>
      <vt:lpstr>View current and past  Display to Archives slide shows and bibliographies at:</vt:lpstr>
    </vt:vector>
  </TitlesOfParts>
  <Company>State University of New York at Oswego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Display to archives</dc:title>
  <dc:creator>Windows User</dc:creator>
  <cp:lastModifiedBy>Zachary Vickery</cp:lastModifiedBy>
  <cp:revision>166</cp:revision>
  <dcterms:created xsi:type="dcterms:W3CDTF">2017-04-01T14:38:39Z</dcterms:created>
  <dcterms:modified xsi:type="dcterms:W3CDTF">2021-04-12T16:26:58Z</dcterms:modified>
</cp:coreProperties>
</file>