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346" r:id="rId3"/>
    <p:sldId id="294" r:id="rId4"/>
    <p:sldId id="260" r:id="rId5"/>
    <p:sldId id="291" r:id="rId6"/>
    <p:sldId id="297" r:id="rId7"/>
    <p:sldId id="354" r:id="rId8"/>
    <p:sldId id="345" r:id="rId9"/>
    <p:sldId id="264" r:id="rId10"/>
    <p:sldId id="295" r:id="rId11"/>
    <p:sldId id="302" r:id="rId12"/>
    <p:sldId id="359" r:id="rId13"/>
    <p:sldId id="372" r:id="rId14"/>
    <p:sldId id="309" r:id="rId15"/>
    <p:sldId id="293" r:id="rId16"/>
    <p:sldId id="280" r:id="rId17"/>
    <p:sldId id="319" r:id="rId18"/>
    <p:sldId id="342" r:id="rId19"/>
    <p:sldId id="357" r:id="rId20"/>
    <p:sldId id="337" r:id="rId21"/>
    <p:sldId id="328" r:id="rId22"/>
    <p:sldId id="370" r:id="rId23"/>
    <p:sldId id="366" r:id="rId24"/>
    <p:sldId id="305" r:id="rId25"/>
    <p:sldId id="365" r:id="rId26"/>
    <p:sldId id="369" r:id="rId27"/>
    <p:sldId id="341" r:id="rId28"/>
    <p:sldId id="310" r:id="rId29"/>
    <p:sldId id="367" r:id="rId30"/>
    <p:sldId id="371" r:id="rId31"/>
    <p:sldId id="368" r:id="rId32"/>
    <p:sldId id="28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4" autoAdjust="0"/>
  </p:normalViewPr>
  <p:slideViewPr>
    <p:cSldViewPr snapToGrid="0">
      <p:cViewPr varScale="1">
        <p:scale>
          <a:sx n="100" d="100"/>
          <a:sy n="100" d="100"/>
        </p:scale>
        <p:origin x="300" y="90"/>
      </p:cViewPr>
      <p:guideLst/>
    </p:cSldViewPr>
  </p:slideViewPr>
  <p:outlineViewPr>
    <p:cViewPr>
      <p:scale>
        <a:sx n="33" d="100"/>
        <a:sy n="33" d="100"/>
      </p:scale>
      <p:origin x="0" y="-77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49053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71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47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1297546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1983347"/>
            <a:ext cx="3855720" cy="3729888"/>
          </a:xfrm>
        </p:spPr>
        <p:txBody>
          <a:bodyPr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-1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23582" y="5577934"/>
            <a:ext cx="3856038" cy="1165495"/>
          </a:xfrm>
        </p:spPr>
        <p:txBody>
          <a:bodyPr>
            <a:noAutofit/>
          </a:bodyPr>
          <a:lstStyle>
            <a:lvl1pPr marL="0" indent="0" algn="r">
              <a:buNone/>
              <a:defRPr sz="4000"/>
            </a:lvl1pPr>
            <a:lvl2pPr marL="530352" indent="0">
              <a:buNone/>
              <a:defRPr/>
            </a:lvl2pPr>
            <a:lvl3pPr marL="987552" indent="0">
              <a:buNone/>
              <a:defRPr/>
            </a:lvl3pPr>
            <a:lvl4pPr marL="1444752" indent="0">
              <a:buNone/>
              <a:defRPr/>
            </a:lvl4pPr>
            <a:lvl5pPr marL="190195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57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ediu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6928835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318313" cy="1353639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371601"/>
            <a:ext cx="5318313" cy="4268412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6807403" y="0"/>
            <a:ext cx="2502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057623" y="0"/>
            <a:ext cx="513437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8107" y="5640388"/>
            <a:ext cx="5323839" cy="812622"/>
          </a:xfrm>
        </p:spPr>
        <p:txBody>
          <a:bodyPr>
            <a:normAutofit/>
          </a:bodyPr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187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ma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-1" y="376"/>
            <a:ext cx="7996519" cy="68576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6367183" cy="1353639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407459"/>
            <a:ext cx="6367183" cy="4232553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7759926" y="0"/>
            <a:ext cx="25021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996518" y="0"/>
            <a:ext cx="419548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18107" y="5640388"/>
            <a:ext cx="6373799" cy="812622"/>
          </a:xfrm>
        </p:spPr>
        <p:txBody>
          <a:bodyPr>
            <a:normAutofit/>
          </a:bodyPr>
          <a:lstStyle>
            <a:lvl1pPr marL="0" indent="0" algn="r">
              <a:buNone/>
              <a:defRPr sz="4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41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7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143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05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0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92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09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804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898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438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660" r:id="rId15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doi.org/10.1108/SRJ-07-2020-0296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doi.org/10.4018/978-1-7998-9422-3.ch010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doi.org/10.3390/nano12223956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mnras/stac2457" TargetMode="External"/><Relationship Id="rId2" Type="http://schemas.openxmlformats.org/officeDocument/2006/relationships/hyperlink" Target="https://doi.org/10.1051/0004-6361/202244728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doi.org/10.5085/JFE-485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doi.org/10.5038/2577-509X.7.2.1230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doi.org/10.1080/17538068.2022.2046899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7377/parterahist-cap15" TargetMode="External"/><Relationship Id="rId2" Type="http://schemas.openxmlformats.org/officeDocument/2006/relationships/hyperlink" Target="http://www.maclas.org/maclas-2023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doi.org/10.5121/ijma.2022.14201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doi.org/10.1002/pits.22696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hirdwednesdaymagazine.org/2022/02/15/dead-mans-bowling-shoes-steven-smith/" TargetMode="External"/><Relationship Id="rId2" Type="http://schemas.openxmlformats.org/officeDocument/2006/relationships/hyperlink" Target="https://www.albany.edu/offcourse/issue87/smith_steven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igwindowsreview.com/2022/03/22/steven-m-smith-the-spanking-lady/" TargetMode="External"/><Relationship Id="rId2" Type="http://schemas.openxmlformats.org/officeDocument/2006/relationships/hyperlink" Target="https://www.albany.edu/offcourse/issue87/smith_steven.html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hyperlink" Target="https://www.bookofmatcheslitmag.com/post/issue-7-is-here-and-hungry" TargetMode="External"/><Relationship Id="rId4" Type="http://schemas.openxmlformats.org/officeDocument/2006/relationships/hyperlink" Target="https://www.bookofmatcheslitmag.com/post/issue-4-has-arriv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doi.org/10.5085/JFE-485" TargetMode="Externa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00766-022-00381-9" TargetMode="External"/><Relationship Id="rId2" Type="http://schemas.openxmlformats.org/officeDocument/2006/relationships/hyperlink" Target="https://doi.org/10.1002/smr.2451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doi.org/10.1080/17538068.2022.2046899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53/yes.2022.0010" TargetMode="External"/><Relationship Id="rId2" Type="http://schemas.openxmlformats.org/officeDocument/2006/relationships/hyperlink" Target="https://doi.org/10.1086/722836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doi.org/10.1016/j.envres.2023.115450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08/JFAR-2021-001" TargetMode="External"/><Relationship Id="rId2" Type="http://schemas.openxmlformats.org/officeDocument/2006/relationships/hyperlink" Target="https://doi.org/10.5937/jaes0-31313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3007766.2022.2111513" TargetMode="External"/><Relationship Id="rId2" Type="http://schemas.openxmlformats.org/officeDocument/2006/relationships/hyperlink" Target="https://doi.org/10.1386/rjao_00060_1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hyperlink" Target="https://doi.org/10.4135/9781544391199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Display to archives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5128" y="3956279"/>
            <a:ext cx="8361229" cy="1086237"/>
          </a:xfrm>
        </p:spPr>
        <p:txBody>
          <a:bodyPr>
            <a:noAutofit/>
          </a:bodyPr>
          <a:lstStyle/>
          <a:p>
            <a:r>
              <a:rPr lang="en-US" sz="3200" dirty="0"/>
              <a:t>SUNY Oswego Creative &amp; Scholarly Works</a:t>
            </a:r>
          </a:p>
          <a:p>
            <a:r>
              <a:rPr lang="en-US" sz="3200" dirty="0"/>
              <a:t>Donated to Penfield Library</a:t>
            </a:r>
          </a:p>
          <a:p>
            <a:r>
              <a:rPr lang="en-US" sz="3200" dirty="0"/>
              <a:t>March 2022- March 2023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50" y="5042516"/>
            <a:ext cx="1935928" cy="134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62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Barry Friedman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Moehl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Suhana, and Barry A. Friedman. “Consumer Perceived Authenticity of Organizational Corporate Social Responsibility (CSR) Statements: A Test of Attribution Theory.”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Social Responsibility Journal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July 8, 2021. 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https://doi.org/10.1108/SRJ-07-2020-0296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Marketing &amp; Management</a:t>
            </a:r>
          </a:p>
        </p:txBody>
      </p:sp>
      <p:pic>
        <p:nvPicPr>
          <p:cNvPr id="6" name="Picture Placeholder 5" descr="A person wearing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16ADCD0-C7E9-A88B-F0B5-921C6DB75C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4477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Juliet Giglio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Giglio, Juliet, and Keith Giglio.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Summer of Christmas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Naperville, Illinois: Sourcebooks Casablanca, 2022.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English &amp; Creative Writing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363B492-C614-6333-ADC3-56DC26BC24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473" b="54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1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Joan Gujarati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970201"/>
            <a:ext cx="5318313" cy="3669811"/>
          </a:xfrm>
        </p:spPr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Gujarati, Joan. “Disrupting Their Histories: Preservice Teachers’ Mathematics Autobiographies as Catalysts for Change.” In </a:t>
            </a:r>
            <a:r>
              <a:rPr lang="en-US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Perspectives and Practices for Reform-Based Mathematics Teaching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Ozgul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Kartal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Gorjana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Popovic, and Susie Morrissey, 209–28. IGI Global, 2022. </a:t>
            </a:r>
            <a:r>
              <a:rPr lang="en-US" sz="2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https://doi.org/10.4018/978-1-7998-9422-3.ch010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Curriculum &amp; Instruction</a:t>
            </a:r>
          </a:p>
        </p:txBody>
      </p:sp>
      <p:pic>
        <p:nvPicPr>
          <p:cNvPr id="7" name="Picture Placeholder 6" descr="A picture containing person, person, clothing, smiling&#10;&#10;Description automatically generated">
            <a:extLst>
              <a:ext uri="{FF2B5EF4-FFF2-40B4-BE49-F238E27FC236}">
                <a16:creationId xmlns:a16="http://schemas.microsoft.com/office/drawing/2014/main" id="{B42CCB9D-8FE2-4C5B-5166-F0C1559AA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17" b="5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1826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Carolina </a:t>
            </a:r>
            <a:r>
              <a:rPr lang="en-US" b="1" dirty="0" err="1"/>
              <a:t>Ilie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Ekanayaka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Thilini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K., Dylan Richmond, Mason McCormick, Shashank R.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Nandyala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Halle C. Helfrich, Alexander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Sinitskii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Jon M.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Pikal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Carolina C.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Peter A.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Dowben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Andrew J. Yost. “Surface Versus Bulk State Transitions in Inkjet-Printed All-Inorganic Perovskite Quantum Dot Films.”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Nanomaterials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12, no. 22 (November 10, 2022): 3956. </a:t>
            </a:r>
            <a:r>
              <a:rPr lang="en-US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https://doi.org/10.3390/nano12223956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DFA60E-8457-135E-1860-5B731BF143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xfrm>
            <a:off x="7058025" y="0"/>
            <a:ext cx="5133975" cy="6858000"/>
          </a:xfrm>
        </p:spPr>
      </p:pic>
    </p:spTree>
    <p:extLst>
      <p:ext uri="{BB962C8B-B14F-4D97-AF65-F5344CB8AC3E}">
        <p14:creationId xmlns:p14="http://schemas.microsoft.com/office/powerpoint/2010/main" val="247381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Shashi </a:t>
            </a:r>
            <a:r>
              <a:rPr lang="en-US" b="1" dirty="0" err="1"/>
              <a:t>Kanbur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Bhardwaj, A., S. M.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Kanbur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Rejkuba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Marconi, M.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Catelan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V. Ripepi, and H. P. Singh. “Near-Infrared Observations of RR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Lyrae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Type II Cepheid Variables in the Metal-Rich Bulge Globular Cluster NGC 6441.”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Astronomy &amp; Astrophysics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668 (December 2022): A59.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https://doi.org/10.1051/0004-6361/202244728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Deka, Mami, Shashi M.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Kanbur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Sukanta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Deb,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Susmita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Kerdaris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Kurbah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Earl P. Bellinger, and Anupam Bhardwaj. “Period-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Amplitude-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Relations for OGLE-δ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Scuti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Stars in the Galactic Bulge and LMC.”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Monthly Notices of the Royal Astronomical Society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517, no. 2 (October 18, 2022): 2251–63.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https://doi.org/10.1093/mnras/stac2457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Physics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25C1971-D1F3-806C-9C37-5E72E334C3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r="25015"/>
          <a:stretch>
            <a:fillRect/>
          </a:stretch>
        </p:blipFill>
        <p:spPr>
          <a:xfrm>
            <a:off x="7058025" y="0"/>
            <a:ext cx="5133975" cy="6858000"/>
          </a:xfrm>
        </p:spPr>
      </p:pic>
    </p:spTree>
    <p:extLst>
      <p:ext uri="{BB962C8B-B14F-4D97-AF65-F5344CB8AC3E}">
        <p14:creationId xmlns:p14="http://schemas.microsoft.com/office/powerpoint/2010/main" val="2040707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John Kane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Lawrence M., Kevin E. Cahill, and John Kane. “The Impact of Using a Race-Neutral Model to Predict the Educational Attainment and Income of a Child in Personal Injury Litigation.”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Forensic Economics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30, no. 1 (2022): 10. 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https://doi.org/10.5085/JFE-485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Economics</a:t>
            </a:r>
          </a:p>
        </p:txBody>
      </p:sp>
      <p:sp>
        <p:nvSpPr>
          <p:cNvPr id="7" name="AutoShape 2" descr="https://mail.google.com/mail/u/0/?ui=2&amp;ik=2f2b4eb62d&amp;view=fimg&amp;th=1624e3a1245564d1&amp;attid=0.1&amp;disp=emb&amp;realattid=ii_jf2n8m6t0_1624e399c081a437&amp;attbid=ANGjdJ_SythWhlBQDqRFXIGhVZ1e2mzOXlltxypeTAXqJFVzxHxv4TO2AEAPVBiJxDPdQjks_iDa1oNkYGesgJfbV2i5Bzhj_mCEXDl-dgmIrKetmDofQKJWwf-LsPQ&amp;sz=w920-h1116&amp;ats=1521737120738&amp;rm=1624e3a1245564d1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Placeholder 7" descr="A person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EA98C05B-52EA-0C4F-FA15-2A43612296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005" r="25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2831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Doreen </a:t>
            </a:r>
            <a:r>
              <a:rPr lang="en-US" dirty="0" err="1"/>
              <a:t>Mazzye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1960775"/>
            <a:ext cx="5318313" cy="3679238"/>
          </a:xfrm>
        </p:spPr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Mazzye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Doreen L, Michelle Duffy, and Richard Lamb. “Teacher Candidate Self-Efficacy and Ability to Teach Literacy: A Comparison of Residency and Traditional Teacher Preparation Models.”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Global Education and Research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7, no. 2 (July 2023): 146–65. 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https://doi.org/10.5038/2577-509X.7.2.1230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Curriculum &amp; Instruction</a:t>
            </a:r>
          </a:p>
        </p:txBody>
      </p:sp>
      <p:pic>
        <p:nvPicPr>
          <p:cNvPr id="6" name="Picture Placeholder 5" descr="A picture containing person, outdoor, smiling, posing&#10;&#10;Description automatically generated">
            <a:extLst>
              <a:ext uri="{FF2B5EF4-FFF2-40B4-BE49-F238E27FC236}">
                <a16:creationId xmlns:a16="http://schemas.microsoft.com/office/drawing/2014/main" id="{2FFF4F2D-EEA0-4B2A-A4C0-CCF4F5F117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306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Rebecca </a:t>
            </a:r>
            <a:r>
              <a:rPr lang="en-US" b="1" dirty="0" err="1"/>
              <a:t>Mushtare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Thornton, Michele, Rebecca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Mushtare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Francesca Rescigno, and Kaitlin Brightman. “Accessibility of the Affordable Care Act (ACA) Marketplace Websites.”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Communication in Healthcare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15, no. 4 (October 2, 2022): 316–23.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https://doi.org/10.1080/17538068.2022.2046899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Art and Design</a:t>
            </a:r>
          </a:p>
        </p:txBody>
      </p:sp>
      <p:pic>
        <p:nvPicPr>
          <p:cNvPr id="6" name="Picture Placeholder 5" descr="A picture containing text, person, indoor, book&#10;&#10;Description automatically generated">
            <a:extLst>
              <a:ext uri="{FF2B5EF4-FFF2-40B4-BE49-F238E27FC236}">
                <a16:creationId xmlns:a16="http://schemas.microsoft.com/office/drawing/2014/main" id="{C012752F-5915-42AC-B39A-7D08ADFB4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5018" r="250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8396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Bruce Peng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Peng, Long.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Teaching English Through ELA, Mathematics, Science, and Social Studies : A Content-Based Language Teaching Approach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First Edition. New York: Routledge, 2023.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Curriculum &amp; Instruction</a:t>
            </a:r>
          </a:p>
        </p:txBody>
      </p:sp>
      <p:pic>
        <p:nvPicPr>
          <p:cNvPr id="6" name="Picture Placeholder 5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7D3AB442-C4B0-31E1-0F11-A7C260B07E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046" r="25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0810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Tania </a:t>
            </a:r>
            <a:r>
              <a:rPr lang="en-US" dirty="0" err="1"/>
              <a:t>Ramalho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Mikulec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Erin, and Tania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Ramalho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eds.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Enacting Critical Pedagogy Online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First Edition. New York: Peter Lang, 2022.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Curriculum &amp; Instruction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848E735-4261-EF8E-22DF-D5563B7F82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xfrm>
            <a:off x="7058025" y="0"/>
            <a:ext cx="5133975" cy="6858000"/>
          </a:xfrm>
        </p:spPr>
      </p:pic>
    </p:spTree>
    <p:extLst>
      <p:ext uri="{BB962C8B-B14F-4D97-AF65-F5344CB8AC3E}">
        <p14:creationId xmlns:p14="http://schemas.microsoft.com/office/powerpoint/2010/main" val="488565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Gonzalo Aguiar </a:t>
            </a:r>
            <a:r>
              <a:rPr lang="en-US" dirty="0" err="1"/>
              <a:t>Malosetti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2039439"/>
            <a:ext cx="5318313" cy="341698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Aguiar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Malosetti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Gonzalo. “Call for Papers MACLAS 2023.”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Afro- Americas: A Hemispheric Conversation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(blog), 2022.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http://www.maclas.org/maclas-2023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Aguiar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Malosetti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Gonzalo. “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Necropaisajes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nordeste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brasileño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cuerpos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racializados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fantasías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asesinas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ultraderecha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Bacurau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 In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Partera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Violencia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literatura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performance y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medios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audiovisuales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Latinoamérica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Chrystian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Zegarra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Osvaldo Sandoval-Leon, 1st ed., 281–99.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Editora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Nómada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2022.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https://doi.org/10.47377/parterahist-cap15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Modern Languages &amp; Literatures</a:t>
            </a:r>
          </a:p>
        </p:txBody>
      </p:sp>
      <p:pic>
        <p:nvPicPr>
          <p:cNvPr id="3" name="Picture Placeholder 12">
            <a:extLst>
              <a:ext uri="{FF2B5EF4-FFF2-40B4-BE49-F238E27FC236}">
                <a16:creationId xmlns:a16="http://schemas.microsoft.com/office/drawing/2014/main" id="{7ADED110-C6C4-5DC2-5F07-90D64933AA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849"/>
          <a:stretch>
            <a:fillRect/>
          </a:stretch>
        </p:blipFill>
        <p:spPr>
          <a:xfrm>
            <a:off x="7058025" y="0"/>
            <a:ext cx="5133975" cy="6858000"/>
          </a:xfrm>
        </p:spPr>
      </p:pic>
    </p:spTree>
    <p:extLst>
      <p:ext uri="{BB962C8B-B14F-4D97-AF65-F5344CB8AC3E}">
        <p14:creationId xmlns:p14="http://schemas.microsoft.com/office/powerpoint/2010/main" val="485458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Eric Schmitz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Schmitz, Alan, et al.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 Composers II: Further Developments by Alan, Christopher, and Eric Schmitz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Audio CD. Ravello Records, 2023.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Music</a:t>
            </a:r>
          </a:p>
        </p:txBody>
      </p:sp>
      <p:pic>
        <p:nvPicPr>
          <p:cNvPr id="6" name="Picture Placeholder 5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E6D0E521-E335-AEE8-AED1-7F5D230B2A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927" r="219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350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Damian Schofield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Croyle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Anna, Fatemeh </a:t>
            </a:r>
            <a:r>
              <a:rPr lang="en-US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Askarinejad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Damian Schofield, and Jorge Abreu. “Concurrent Distractions: A Cross-Cultural Study of Media Multitasking Behavior.” </a:t>
            </a:r>
            <a:r>
              <a:rPr lang="en-US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American Journal of Humanities and Social Sciences Research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no. 1 (2022): 143–54.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04800">
              <a:lnSpc>
                <a:spcPct val="107000"/>
              </a:lnSpc>
              <a:spcAft>
                <a:spcPts val="0"/>
              </a:spcAft>
            </a:pPr>
            <a:r>
              <a:rPr lang="en-US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Dethridge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Lisa, and Damian Schofield. “Sci-Fi Movies 101: An International Online Collaboration and Research-Led Production (Starring Robots).” In </a:t>
            </a:r>
            <a:r>
              <a:rPr lang="en-US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Big Question, ASPERA 2016 Conference, University of Canberra, July 6-8 2016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Australian Screen Production Education and Research Association, 2016.</a:t>
            </a:r>
          </a:p>
          <a:p>
            <a:pPr indent="-304800">
              <a:lnSpc>
                <a:spcPct val="107000"/>
              </a:lnSpc>
              <a:spcAft>
                <a:spcPts val="0"/>
              </a:spcAft>
            </a:pP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04800">
              <a:lnSpc>
                <a:spcPct val="107000"/>
              </a:lnSpc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Schofield, Damian, and Fabian </a:t>
            </a:r>
            <a:r>
              <a:rPr lang="en-US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Stelzer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“SALT (2023) – Would you watch an AI-produced synthetic movie?” </a:t>
            </a:r>
            <a:r>
              <a:rPr lang="en-US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Screen Thought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no. 1 (2022).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1035149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Damian Schofield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Wilson, Benjamin, Joshua Hull, and Damian Schofield. “An Evaluation of the Use of Audio Guidance in Augmented Reality Systems Implemented at Sites of Cultural Heritage.”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International Journal of Multimedia &amp; Its Applications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14, no. 02 (April 30, 2022): 1–23.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https://doi.org/10.5121/ijma.2022.14201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Wypyski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Christopher, Ronald Throop, and Damian Schofield. “No Longer Stuck (IST) in Two Dimensions: Evaluating Augmented Reality Art Experiences.”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Arts and Humanities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11, no. 03 (2022).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373377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Laura </a:t>
            </a:r>
            <a:r>
              <a:rPr lang="en-US" dirty="0" err="1"/>
              <a:t>Spenceley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Lovett, Benjamin J., Laura M.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Spenceley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Theresa M. Schaberg, and Haley Best. “Response Validity in Psychoeducational Evaluations: Results from a National Survey of School Psychologists.”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Psychology in the Schools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April 13, 2022, pits.22696. </a:t>
            </a:r>
            <a:r>
              <a:rPr lang="en-US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https://doi.org/10.1002/pits.22696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School of Education</a:t>
            </a:r>
          </a:p>
        </p:txBody>
      </p:sp>
      <p:pic>
        <p:nvPicPr>
          <p:cNvPr id="6" name="Picture Placeholder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CF629A3-9AF0-8E95-7077-DFA5ACE51B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9249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Steven Smith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Smith, Steven M. “At the Poets’ Picnic.”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Offcourse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87 (December 2021).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https://www.albany.edu/offcourse/issue87/smith_steven.html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Smith, Steven M. “Dead Man’s Bowling Shoes.”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Third Wednesday: A Quarterly Journal of Literary and Visual Arts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Spring (2022).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https://thirdwednesdaymagazine.org/2022/02/15/dead-mans-bowling-shoes-steven-smith/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Smith, Steven M. “For Now.”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Offcourse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87 (December 2021).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https://www.albany.edu/offcourse/issue87/smith_steven.html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Smith, Steven M. “Hardware Department.”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Offcourse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87 (December 2021).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https://www.albany.edu/offcourse/issue87/smith_steven.html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Office of Learning Services</a:t>
            </a:r>
          </a:p>
        </p:txBody>
      </p:sp>
      <p:pic>
        <p:nvPicPr>
          <p:cNvPr id="9" name="Picture Placeholder 8" descr="Headshot of Steven Smith.">
            <a:extLst>
              <a:ext uri="{FF2B5EF4-FFF2-40B4-BE49-F238E27FC236}">
                <a16:creationId xmlns:a16="http://schemas.microsoft.com/office/drawing/2014/main" id="{E7332376-A3F1-0380-BF4A-4E794F0B9C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7417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Steven Smith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Smith, Steven M. “Mailman of Songs.”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Offcourse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87 (December 2021).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https://www.albany.edu/offcourse/issue87/smith_steven.html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Smith, Steven M. “The Spanking Lady.”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BIG WINDOWS REVIEW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March 22, 2022.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https://www.thebigwindowsreview.com/2022/03/22/steven-m-smith-the-spanking-lady/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Smith, Steven M. “Wearing Glasses.”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Book of Matches: A Literary Journal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4 (2022): 46.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https://www.bookofmatcheslitmag.com/post/issue-4-has-arrived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Smith, Steven M. “What He Shared at His Mother’s Funeral.”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Book of Matches: A Literary Journal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no. 7 (2023): 65.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https://www.bookofmatcheslitmag.com/post/issue-7-is-here-and-hungry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Office of Learning Services</a:t>
            </a:r>
          </a:p>
        </p:txBody>
      </p:sp>
      <p:pic>
        <p:nvPicPr>
          <p:cNvPr id="9" name="Picture Placeholder 8" descr="A person with a mustache&#10;&#10;Description automatically generated with medium confidence">
            <a:extLst>
              <a:ext uri="{FF2B5EF4-FFF2-40B4-BE49-F238E27FC236}">
                <a16:creationId xmlns:a16="http://schemas.microsoft.com/office/drawing/2014/main" id="{53B6D21A-62F7-1EDE-52AF-02D1B4B4F6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7023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Lawrence </a:t>
            </a:r>
            <a:r>
              <a:rPr lang="en-US" dirty="0" err="1"/>
              <a:t>Spizman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Spizman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Lawrence M., Kevin E. Cahill, and John Kane. “The Impact of Using a Race-Neutral Model to Predict the Educational Attainment and Income of a Child in Personal Injury Litigation.”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Forensic Economics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30, no. 1 (2022): 10. </a:t>
            </a:r>
            <a:r>
              <a:rPr lang="en-US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https://doi.org/10.5085/JFE-485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Economics, Emeritus</a:t>
            </a:r>
          </a:p>
        </p:txBody>
      </p:sp>
      <p:pic>
        <p:nvPicPr>
          <p:cNvPr id="6" name="Picture Placeholder 5" descr="A person in a suit talking to a group of people&#10;&#10;Description automatically generated">
            <a:extLst>
              <a:ext uri="{FF2B5EF4-FFF2-40B4-BE49-F238E27FC236}">
                <a16:creationId xmlns:a16="http://schemas.microsoft.com/office/drawing/2014/main" id="{30A1E14D-542E-A35B-980D-F77B69205E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683" r="296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0390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Bastian </a:t>
            </a:r>
            <a:r>
              <a:rPr lang="en-US" dirty="0" err="1"/>
              <a:t>Tenbergen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Daun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Marian, and Bastian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Tenbergen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“Context Modeling for Cyber-Physical Systems.”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Software: Evolution and Process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April 8, 2022, e2451. 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https://doi.org/10.1002/smr.2451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Daun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Marian, Alicia M. Grubb, Viktoria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Stenkova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Bastian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Tenbergen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“A Systematic Literature Review of Requirements Engineering Education.”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Requirements Engineering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May 19, 2022. 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https://doi.org/10.1007/s00766-022-00381-9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Computer Science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 r="41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4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Michele Thornton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5943600" algn="r"/>
              </a:tabLst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Thornton, Michele, Rebecca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Mushtare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Francesca Rescigno, and Kaitlin Brightman. “Accessibility of the Affordable Care Act (ACA) Marketplace Websites.”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Communication in Healthcare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15, no. 4 (October 2, 2022): 316–23. 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https://doi.org/10.1080/17538068.2022.2046899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Management and Marketing</a:t>
            </a:r>
          </a:p>
        </p:txBody>
      </p:sp>
      <p:pic>
        <p:nvPicPr>
          <p:cNvPr id="9" name="Picture Placeholder 8" descr="Michele Thornton wearing a blue jean jacket and smiling in front of a red wall.">
            <a:extLst>
              <a:ext uri="{FF2B5EF4-FFF2-40B4-BE49-F238E27FC236}">
                <a16:creationId xmlns:a16="http://schemas.microsoft.com/office/drawing/2014/main" id="{C190102A-A7C2-6F4F-D468-E94E73B33F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0946"/>
          <a:stretch/>
        </p:blipFill>
        <p:spPr>
          <a:xfrm>
            <a:off x="7057623" y="0"/>
            <a:ext cx="5134377" cy="6858000"/>
          </a:xfrm>
        </p:spPr>
      </p:pic>
    </p:spTree>
    <p:extLst>
      <p:ext uri="{BB962C8B-B14F-4D97-AF65-F5344CB8AC3E}">
        <p14:creationId xmlns:p14="http://schemas.microsoft.com/office/powerpoint/2010/main" val="1769682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Erik Wade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Wade, Erik. “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Anglo-Saxon(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Pasts, </a:t>
            </a:r>
            <a:r>
              <a:rPr lang="en-US" sz="1800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PostSaxon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Futures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 Donna Beth Ellard. Earth [New York]: Punctum Books, 2019. Pp. 420.”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Modern Philology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November 16, 2022, E000–E000. </a:t>
            </a:r>
            <a:r>
              <a:rPr lang="en-US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https://doi.org/10.1086/722836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Rambaran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-Olm, Mary, and Erik Wade. “What’s in a Name? The Past and Present Racism in ‘Anglo-Saxon’ Studies.”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Yearbook of English Studies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52, no. 1 (2022): 135–53. </a:t>
            </a:r>
            <a:r>
              <a:rPr lang="en-US" sz="18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https://doi.org/10.1353/yes.2022.0010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English &amp; Creative Writing</a:t>
            </a:r>
          </a:p>
        </p:txBody>
      </p:sp>
      <p:pic>
        <p:nvPicPr>
          <p:cNvPr id="7" name="Picture Placeholder 6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AA354AF7-7A63-46B7-B308-3E1DA3E695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93" r="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038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Robert </a:t>
            </a:r>
            <a:r>
              <a:rPr lang="en-US" b="1" dirty="0" err="1"/>
              <a:t>Auler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Auler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Robert. "Ballad Melody and Variations I-VII." Composed by Eric Schmitz.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 Composers II: Further Developments by Alan, Christopher, and Eric Schmitz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Audio CD. Ravello Records, 2023.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Music</a:t>
            </a:r>
          </a:p>
        </p:txBody>
      </p:sp>
      <p:pic>
        <p:nvPicPr>
          <p:cNvPr id="6" name="Picture Placeholder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030357A-5991-5733-F1A6-742EDA4E6A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115" r="4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315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Georgina Whittingham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107" y="1705708"/>
            <a:ext cx="5318313" cy="42684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/>
              </a:rPr>
              <a:t>Salcedo, Hugo. </a:t>
            </a:r>
            <a:r>
              <a:rPr lang="en-US" i="1" dirty="0">
                <a:solidFill>
                  <a:schemeClr val="tx1"/>
                </a:solidFill>
                <a:effectLst/>
              </a:rPr>
              <a:t>Bárbara </a:t>
            </a:r>
            <a:r>
              <a:rPr lang="en-US" i="1" dirty="0" err="1">
                <a:solidFill>
                  <a:schemeClr val="tx1"/>
                </a:solidFill>
                <a:effectLst/>
              </a:rPr>
              <a:t>Gandiaga</a:t>
            </a:r>
            <a:r>
              <a:rPr lang="en-US" i="1" dirty="0">
                <a:solidFill>
                  <a:schemeClr val="tx1"/>
                </a:solidFill>
                <a:effectLst/>
              </a:rPr>
              <a:t> : </a:t>
            </a:r>
            <a:r>
              <a:rPr lang="en-US" i="1" dirty="0" err="1">
                <a:solidFill>
                  <a:schemeClr val="tx1"/>
                </a:solidFill>
                <a:effectLst/>
              </a:rPr>
              <a:t>crimen</a:t>
            </a:r>
            <a:r>
              <a:rPr lang="en-US" i="1" dirty="0">
                <a:solidFill>
                  <a:schemeClr val="tx1"/>
                </a:solidFill>
                <a:effectLst/>
              </a:rPr>
              <a:t> y </a:t>
            </a:r>
            <a:r>
              <a:rPr lang="en-US" i="1" dirty="0" err="1">
                <a:solidFill>
                  <a:schemeClr val="tx1"/>
                </a:solidFill>
                <a:effectLst/>
              </a:rPr>
              <a:t>condena</a:t>
            </a:r>
            <a:r>
              <a:rPr lang="en-US" i="1" dirty="0">
                <a:solidFill>
                  <a:schemeClr val="tx1"/>
                </a:solidFill>
                <a:effectLst/>
              </a:rPr>
              <a:t> </a:t>
            </a:r>
            <a:r>
              <a:rPr lang="en-US" i="1" dirty="0" err="1">
                <a:solidFill>
                  <a:schemeClr val="tx1"/>
                </a:solidFill>
                <a:effectLst/>
              </a:rPr>
              <a:t>en</a:t>
            </a:r>
            <a:r>
              <a:rPr lang="en-US" i="1" dirty="0">
                <a:solidFill>
                  <a:schemeClr val="tx1"/>
                </a:solidFill>
                <a:effectLst/>
              </a:rPr>
              <a:t> la </a:t>
            </a:r>
            <a:r>
              <a:rPr lang="en-US" i="1" dirty="0" err="1">
                <a:solidFill>
                  <a:schemeClr val="tx1"/>
                </a:solidFill>
                <a:effectLst/>
              </a:rPr>
              <a:t>Misión</a:t>
            </a:r>
            <a:r>
              <a:rPr lang="en-US" i="1" dirty="0">
                <a:solidFill>
                  <a:schemeClr val="tx1"/>
                </a:solidFill>
                <a:effectLst/>
              </a:rPr>
              <a:t> de Santo Tomás = Barbara </a:t>
            </a:r>
            <a:r>
              <a:rPr lang="en-US" i="1" dirty="0" err="1">
                <a:solidFill>
                  <a:schemeClr val="tx1"/>
                </a:solidFill>
                <a:effectLst/>
              </a:rPr>
              <a:t>Gandiaga</a:t>
            </a:r>
            <a:r>
              <a:rPr lang="en-US" i="1" dirty="0">
                <a:solidFill>
                  <a:schemeClr val="tx1"/>
                </a:solidFill>
                <a:effectLst/>
              </a:rPr>
              <a:t> : crime and condemnation in Mission Santo Tomas</a:t>
            </a:r>
            <a:r>
              <a:rPr lang="en-US" dirty="0">
                <a:solidFill>
                  <a:schemeClr val="tx1"/>
                </a:solidFill>
                <a:effectLst/>
              </a:rPr>
              <a:t>. Translated by Carolyn Malloy and Georgina J. Whittingham. </a:t>
            </a:r>
            <a:r>
              <a:rPr lang="en-US" dirty="0" err="1">
                <a:solidFill>
                  <a:schemeClr val="tx1"/>
                </a:solidFill>
                <a:effectLst/>
              </a:rPr>
              <a:t>Edición</a:t>
            </a:r>
            <a:r>
              <a:rPr lang="en-US" dirty="0">
                <a:solidFill>
                  <a:schemeClr val="tx1"/>
                </a:solidFill>
                <a:effectLst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</a:rPr>
              <a:t>bilingüe</a:t>
            </a:r>
            <a:r>
              <a:rPr lang="en-US" dirty="0">
                <a:solidFill>
                  <a:schemeClr val="tx1"/>
                </a:solidFill>
                <a:effectLst/>
              </a:rPr>
              <a:t> (</a:t>
            </a:r>
            <a:r>
              <a:rPr lang="en-US" dirty="0" err="1">
                <a:solidFill>
                  <a:schemeClr val="tx1"/>
                </a:solidFill>
                <a:effectLst/>
              </a:rPr>
              <a:t>español-Inglés</a:t>
            </a:r>
            <a:r>
              <a:rPr lang="en-US" dirty="0">
                <a:solidFill>
                  <a:schemeClr val="tx1"/>
                </a:solidFill>
                <a:effectLst/>
              </a:rPr>
              <a:t>). Primera </a:t>
            </a:r>
            <a:r>
              <a:rPr lang="en-US" dirty="0" err="1">
                <a:solidFill>
                  <a:schemeClr val="tx1"/>
                </a:solidFill>
                <a:effectLst/>
              </a:rPr>
              <a:t>edición</a:t>
            </a:r>
            <a:r>
              <a:rPr lang="en-US" dirty="0">
                <a:solidFill>
                  <a:schemeClr val="tx1"/>
                </a:solidFill>
                <a:effectLst/>
              </a:rPr>
              <a:t>. Ciudad de México: Universidad </a:t>
            </a:r>
            <a:r>
              <a:rPr lang="en-US" dirty="0" err="1">
                <a:solidFill>
                  <a:schemeClr val="tx1"/>
                </a:solidFill>
                <a:effectLst/>
              </a:rPr>
              <a:t>Iberoamericana</a:t>
            </a:r>
            <a:r>
              <a:rPr lang="en-US" dirty="0">
                <a:solidFill>
                  <a:schemeClr val="tx1"/>
                </a:solidFill>
                <a:effectLst/>
              </a:rPr>
              <a:t>, 2022.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Modern Languages &amp; Literatures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B72AE7-AA44-5AB5-D505-EB0E3829DC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E5DF74CA-8949-096D-959A-C9F686180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b="5436"/>
          <a:stretch>
            <a:fillRect/>
          </a:stretch>
        </p:blipFill>
        <p:spPr>
          <a:xfrm>
            <a:off x="7058025" y="0"/>
            <a:ext cx="5133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20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Daniel Wood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Wood, Daniel. "Ballad Melody and Variations I-VII." Composed by Eric Schmitz.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 Composers II: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Developments by Alan, Christopher, and Eric Schmitz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Audio CD. Ravello Records, 2023. 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Music</a:t>
            </a:r>
          </a:p>
        </p:txBody>
      </p:sp>
      <p:pic>
        <p:nvPicPr>
          <p:cNvPr id="7" name="Picture Placeholder 6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5DCE8BA-F8E7-FB42-1864-3D802238ED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7297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5025" y="757070"/>
            <a:ext cx="9612971" cy="2852737"/>
          </a:xfrm>
        </p:spPr>
        <p:txBody>
          <a:bodyPr>
            <a:normAutofit/>
          </a:bodyPr>
          <a:lstStyle/>
          <a:p>
            <a:r>
              <a:rPr lang="en-US" sz="5400" cap="none" dirty="0"/>
              <a:t>View current and past </a:t>
            </a:r>
            <a:br>
              <a:rPr lang="en-US" sz="5400" cap="none" dirty="0"/>
            </a:br>
            <a:r>
              <a:rPr lang="en-US" sz="5400" cap="none" dirty="0"/>
              <a:t>Display to </a:t>
            </a:r>
            <a:r>
              <a:rPr lang="en-US" sz="5400" cap="none"/>
              <a:t>Archives slide shows and </a:t>
            </a:r>
            <a:r>
              <a:rPr lang="en-US" sz="5400" cap="none" dirty="0"/>
              <a:t>bibliographies at: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https://www.oswego.edu/library/display-archives</a:t>
            </a:r>
          </a:p>
        </p:txBody>
      </p:sp>
    </p:spTree>
    <p:extLst>
      <p:ext uri="{BB962C8B-B14F-4D97-AF65-F5344CB8AC3E}">
        <p14:creationId xmlns:p14="http://schemas.microsoft.com/office/powerpoint/2010/main" val="1671236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5585461" cy="1353639"/>
          </a:xfrm>
        </p:spPr>
        <p:txBody>
          <a:bodyPr/>
          <a:lstStyle/>
          <a:p>
            <a:r>
              <a:rPr lang="en-US" dirty="0" err="1"/>
              <a:t>Kestutis</a:t>
            </a:r>
            <a:r>
              <a:rPr lang="en-US" dirty="0"/>
              <a:t> </a:t>
            </a:r>
            <a:r>
              <a:rPr lang="en-US" dirty="0" err="1"/>
              <a:t>Bendinskas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Hill, Dustin T., Vikrant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Jandev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Michael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Petroni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Nader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Atallah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-Yunes,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Kestas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Bendinskas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Lynn S. Brann, Kevin Heffernan, et al. “Airborne Levels of Cadmium Are Correlated with Urinary Cadmium Concentrations among Young Children Living in the New York State City of Syracuse, USA.” </a:t>
            </a:r>
            <a:r>
              <a:rPr lang="en-US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Research</a:t>
            </a:r>
            <a:r>
              <a:rPr lang="en-U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223 (April 2023): 115450. 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https://doi.org/10.1016/j.envres.2023.115450</a:t>
            </a: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Chemistry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18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Robert Card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Card, Robert F.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New Theory of Conscientious Objection in Medicine : Justification and Reasonability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First Edition. Routledge Annals of Bioethics. New York: Routledge, Taylor &amp; Francis Group, 2020.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Philosophy</a:t>
            </a:r>
          </a:p>
          <a:p>
            <a:endParaRPr lang="en-US" dirty="0"/>
          </a:p>
        </p:txBody>
      </p:sp>
      <p:pic>
        <p:nvPicPr>
          <p:cNvPr id="5" name="Picture Placeholder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5DF67E8-325B-BCF1-4F1E-18DA3B7EB9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046" r="250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253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Victoria Chiu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Chiu, Victoria, Qi Liu, and Amelia Baldwin. “A Bibliometric Analysis of the Journal of Information Systems.” In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31st Annual Research Strategic and Emerging Technologies Research Workshop of the 2022 American Accounting Association Annual Meeting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1–36. San Diego, CA: American Accounting Association, 2022.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Wang,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Yunsen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Tiffany Chiu, Victoria Chiu, and Miklos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Vasarhelyi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“Does Your Spaghetti Look Different? Detecting Suspicious Transactions Using Deep Learning-Based Process Mining.” In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2022 International Symposium on Accounting Information Systems (ISAIS)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1–26. Melbourne, Australia and Online, 2022.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Wang, Chiu, Yi-Ying Li, Victoria Chiu, and Hong-Dar Lin. “Incorporating an Outsourcing Strategy and In-House Quality Assurance into the Production-Shipment Decision Making.”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Applied Engineering Science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20, no. 1 (2022): 212–20.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https://doi.org/10.5937/jaes0-31313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Chiu, Tiffany, Victoria Chiu,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Tawei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Wang, and </a:t>
            </a:r>
            <a:r>
              <a:rPr lang="en-US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Yunsen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Wang. “Using Textual Analysis to Detect Initial Coin Offering Frauds.” </a:t>
            </a:r>
            <a:r>
              <a:rPr lang="en-US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Forensic Accounting Research</a:t>
            </a: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7, no. 1 (December 1, 2022): 165–83. 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https://doi.org/10.2308/JFAR-2021-001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r="417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Accounting, Finance, and Law</a:t>
            </a:r>
          </a:p>
        </p:txBody>
      </p:sp>
    </p:spTree>
    <p:extLst>
      <p:ext uri="{BB962C8B-B14F-4D97-AF65-F5344CB8AC3E}">
        <p14:creationId xmlns:p14="http://schemas.microsoft.com/office/powerpoint/2010/main" val="2294655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Cynthia </a:t>
            </a:r>
            <a:r>
              <a:rPr lang="en-US" b="1" dirty="0" err="1"/>
              <a:t>Clabough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2039439"/>
            <a:ext cx="5318313" cy="3600574"/>
          </a:xfrm>
        </p:spPr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Clabough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Cynthia.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Allowing Nature to Break Through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2022.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Art</a:t>
            </a:r>
          </a:p>
        </p:txBody>
      </p:sp>
      <p:pic>
        <p:nvPicPr>
          <p:cNvPr id="6" name="Picture Placeholder 5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D5633234-804B-14B0-5A2E-01EE893E37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5016" r="250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42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Crider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Crider, David. “A Dose of Public Health and Community Pride: American Local Radio at the Outset of the COVID-19 Pandemic.” </a:t>
            </a:r>
            <a:r>
              <a:rPr lang="en-US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Radio Journal: International Studies in Broadcast &amp; Audio Media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20, no. 2 (October 1, 2022): 209–26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https://doi.org/10.1386/rjao_00060_1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Crider, David. “Listening, but Not Being Heard: Young Women, Popular Music, Streaming, and Radio.” </a:t>
            </a:r>
            <a:r>
              <a:rPr lang="en-US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Popular Music and Society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45, no. 5 (October 20, 2022): 600–616.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https://doi.org/10.1080/03007766.2022.2111513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Crider, David. “Talk and News Radio.” </a:t>
            </a:r>
            <a:r>
              <a:rPr lang="en-US" sz="16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SAGE Encyclopedia of Journalism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Gregory A. </a:t>
            </a:r>
            <a:r>
              <a:rPr lang="en-US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Borchard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r>
              <a:rPr lang="en-US" sz="160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ed., 2022. </a:t>
            </a:r>
            <a:r>
              <a:rPr lang="en-US" sz="16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https://doi.org/10.4135/9781544391199</a:t>
            </a: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5943600" algn="r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4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Communication Studies</a:t>
            </a:r>
          </a:p>
        </p:txBody>
      </p:sp>
    </p:spTree>
    <p:extLst>
      <p:ext uri="{BB962C8B-B14F-4D97-AF65-F5344CB8AC3E}">
        <p14:creationId xmlns:p14="http://schemas.microsoft.com/office/powerpoint/2010/main" val="924870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Sari Fordham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899" y="2039439"/>
            <a:ext cx="5318313" cy="3600574"/>
          </a:xfrm>
        </p:spPr>
        <p:txBody>
          <a:bodyPr>
            <a:normAutofit/>
          </a:bodyPr>
          <a:lstStyle/>
          <a:p>
            <a:pPr marL="0" marR="0" indent="-304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Fordham, Sari. 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Wait for God to Notice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1st Edition. Wilkes-Barre, PA: Etruscan Press, 2021.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English &amp; Creative Writing</a:t>
            </a:r>
          </a:p>
          <a:p>
            <a:endParaRPr lang="en-US" dirty="0"/>
          </a:p>
        </p:txBody>
      </p:sp>
      <p:pic>
        <p:nvPicPr>
          <p:cNvPr id="5" name="Picture Placeholder 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21427C2E-32CD-525C-EEAB-BB36A95C90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473" b="54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35141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2610</TotalTime>
  <Words>2452</Words>
  <Application>Microsoft Office PowerPoint</Application>
  <PresentationFormat>Widescreen</PresentationFormat>
  <Paragraphs>134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Calibri</vt:lpstr>
      <vt:lpstr>Franklin Gothic Book</vt:lpstr>
      <vt:lpstr>Times New Roman</vt:lpstr>
      <vt:lpstr>Crop</vt:lpstr>
      <vt:lpstr>Display to archives</vt:lpstr>
      <vt:lpstr>Gonzalo Aguiar Malosetti</vt:lpstr>
      <vt:lpstr>Robert Auler</vt:lpstr>
      <vt:lpstr>Kestutis Bendinskas</vt:lpstr>
      <vt:lpstr>Robert Card</vt:lpstr>
      <vt:lpstr>Victoria Chiu</vt:lpstr>
      <vt:lpstr>Cynthia Clabough</vt:lpstr>
      <vt:lpstr>David Crider</vt:lpstr>
      <vt:lpstr>Sari Fordham</vt:lpstr>
      <vt:lpstr>Barry Friedman</vt:lpstr>
      <vt:lpstr>Juliet Giglio</vt:lpstr>
      <vt:lpstr>Joan Gujarati</vt:lpstr>
      <vt:lpstr>Carolina Ilie</vt:lpstr>
      <vt:lpstr>Shashi Kanbur</vt:lpstr>
      <vt:lpstr>John Kane</vt:lpstr>
      <vt:lpstr>Doreen Mazzye</vt:lpstr>
      <vt:lpstr>Rebecca Mushtare</vt:lpstr>
      <vt:lpstr>Bruce Peng</vt:lpstr>
      <vt:lpstr>Tania Ramalho</vt:lpstr>
      <vt:lpstr>Eric Schmitz</vt:lpstr>
      <vt:lpstr>Damian Schofield</vt:lpstr>
      <vt:lpstr>Damian Schofield</vt:lpstr>
      <vt:lpstr>Laura Spenceley</vt:lpstr>
      <vt:lpstr>Steven Smith</vt:lpstr>
      <vt:lpstr>Steven Smith</vt:lpstr>
      <vt:lpstr>Lawrence Spizman</vt:lpstr>
      <vt:lpstr>Bastian Tenbergen</vt:lpstr>
      <vt:lpstr>Michele Thornton</vt:lpstr>
      <vt:lpstr>Erik Wade</vt:lpstr>
      <vt:lpstr>Georgina Whittingham</vt:lpstr>
      <vt:lpstr>Daniel Wood</vt:lpstr>
      <vt:lpstr>View current and past  Display to Archives slide shows and bibliographies at:</vt:lpstr>
    </vt:vector>
  </TitlesOfParts>
  <Company>State University of New York at Oswego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Display to archives</dc:title>
  <dc:creator>Windows User</dc:creator>
  <cp:lastModifiedBy>Zachary Vickery</cp:lastModifiedBy>
  <cp:revision>234</cp:revision>
  <dcterms:created xsi:type="dcterms:W3CDTF">2017-04-01T14:38:39Z</dcterms:created>
  <dcterms:modified xsi:type="dcterms:W3CDTF">2023-04-20T12:53:10Z</dcterms:modified>
</cp:coreProperties>
</file>