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sldIdLst>
    <p:sldId id="256" r:id="rId2"/>
    <p:sldId id="384" r:id="rId3"/>
    <p:sldId id="260" r:id="rId4"/>
    <p:sldId id="373" r:id="rId5"/>
    <p:sldId id="374" r:id="rId6"/>
    <p:sldId id="354" r:id="rId7"/>
    <p:sldId id="379" r:id="rId8"/>
    <p:sldId id="297" r:id="rId9"/>
    <p:sldId id="375" r:id="rId10"/>
    <p:sldId id="388" r:id="rId11"/>
    <p:sldId id="295" r:id="rId12"/>
    <p:sldId id="389" r:id="rId13"/>
    <p:sldId id="302" r:id="rId14"/>
    <p:sldId id="359" r:id="rId15"/>
    <p:sldId id="385" r:id="rId16"/>
    <p:sldId id="392" r:id="rId17"/>
    <p:sldId id="393" r:id="rId18"/>
    <p:sldId id="372" r:id="rId19"/>
    <p:sldId id="401" r:id="rId20"/>
    <p:sldId id="403" r:id="rId21"/>
    <p:sldId id="404" r:id="rId22"/>
    <p:sldId id="405" r:id="rId23"/>
    <p:sldId id="406" r:id="rId24"/>
    <p:sldId id="407" r:id="rId25"/>
    <p:sldId id="408" r:id="rId26"/>
    <p:sldId id="409" r:id="rId27"/>
    <p:sldId id="399" r:id="rId28"/>
    <p:sldId id="280" r:id="rId29"/>
    <p:sldId id="380" r:id="rId30"/>
    <p:sldId id="390" r:id="rId31"/>
    <p:sldId id="394" r:id="rId32"/>
    <p:sldId id="319" r:id="rId33"/>
    <p:sldId id="386" r:id="rId34"/>
    <p:sldId id="381" r:id="rId35"/>
    <p:sldId id="395" r:id="rId36"/>
    <p:sldId id="396" r:id="rId37"/>
    <p:sldId id="397" r:id="rId38"/>
    <p:sldId id="398" r:id="rId39"/>
    <p:sldId id="402" r:id="rId40"/>
    <p:sldId id="391" r:id="rId41"/>
    <p:sldId id="387" r:id="rId42"/>
    <p:sldId id="369" r:id="rId43"/>
    <p:sldId id="376" r:id="rId44"/>
    <p:sldId id="310" r:id="rId45"/>
    <p:sldId id="367" r:id="rId46"/>
    <p:sldId id="377" r:id="rId47"/>
    <p:sldId id="378" r:id="rId48"/>
    <p:sldId id="410" r:id="rId49"/>
    <p:sldId id="382" r:id="rId50"/>
    <p:sldId id="383" r:id="rId51"/>
    <p:sldId id="289" r:id="rId52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B592"/>
    <a:srgbClr val="C9D3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4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outlineViewPr>
    <p:cViewPr>
      <p:scale>
        <a:sx n="33" d="100"/>
        <a:sy n="33" d="100"/>
      </p:scale>
      <p:origin x="0" y="-77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49053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7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7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1297546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1983347"/>
            <a:ext cx="3855720" cy="3729888"/>
          </a:xfrm>
        </p:spPr>
        <p:txBody>
          <a:bodyPr anchor="ctr" anchorCtr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-1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23582" y="5577934"/>
            <a:ext cx="3856038" cy="1165495"/>
          </a:xfrm>
        </p:spPr>
        <p:txBody>
          <a:bodyPr>
            <a:noAutofit/>
          </a:bodyPr>
          <a:lstStyle>
            <a:lvl1pPr marL="0" indent="0" algn="r">
              <a:buNone/>
              <a:defRPr sz="4000"/>
            </a:lvl1pPr>
            <a:lvl2pPr marL="530352" indent="0">
              <a:buNone/>
              <a:defRPr/>
            </a:lvl2pPr>
            <a:lvl3pPr marL="987552" indent="0">
              <a:buNone/>
              <a:defRPr/>
            </a:lvl3pPr>
            <a:lvl4pPr marL="1444752" indent="0">
              <a:buNone/>
              <a:defRPr/>
            </a:lvl4pPr>
            <a:lvl5pPr marL="190195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57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diu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6928835" cy="6857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5318313" cy="1353639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371601"/>
            <a:ext cx="5318313" cy="426841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807403" y="0"/>
            <a:ext cx="25021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057623" y="0"/>
            <a:ext cx="513437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18107" y="5640388"/>
            <a:ext cx="5323839" cy="812622"/>
          </a:xfrm>
        </p:spPr>
        <p:txBody>
          <a:bodyPr>
            <a:normAutofit/>
          </a:bodyPr>
          <a:lstStyle>
            <a:lvl1pPr marL="0" indent="0" algn="r">
              <a:buNone/>
              <a:defRPr sz="4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187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ma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7996519" cy="6857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6367183" cy="1353639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407459"/>
            <a:ext cx="6367183" cy="4232553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7759926" y="0"/>
            <a:ext cx="25021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996518" y="0"/>
            <a:ext cx="419548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18107" y="5640388"/>
            <a:ext cx="6373799" cy="812622"/>
          </a:xfrm>
        </p:spPr>
        <p:txBody>
          <a:bodyPr>
            <a:normAutofit/>
          </a:bodyPr>
          <a:lstStyle>
            <a:lvl1pPr marL="0" indent="0" algn="r">
              <a:buNone/>
              <a:defRPr sz="4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9410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7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5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143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5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0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92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09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804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8982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438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660" r:id="rId15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doi.org/10.1007/s10551-023-05347-7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doi.org/10.1108/PDSP-09-2023-0033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doi.org/10.1007/s11133-023-09546-6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doi.org/10.3390/cryst14010061" TargetMode="Externa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47/2041-8213/acf710" TargetMode="External"/><Relationship Id="rId2" Type="http://schemas.openxmlformats.org/officeDocument/2006/relationships/hyperlink" Target="https://doi.org/10.1093/mnras/stad3772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doi.org/10.31235/osf.io/tmdp3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7/S1743921323003563" TargetMode="External"/><Relationship Id="rId2" Type="http://schemas.openxmlformats.org/officeDocument/2006/relationships/hyperlink" Target="https://doi.org/10.1017/S1743921323002612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mnras/stad937" TargetMode="External"/><Relationship Id="rId2" Type="http://schemas.openxmlformats.org/officeDocument/2006/relationships/hyperlink" Target="https://doi.org/10.3847/2041-8213/acba7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2401.11869" TargetMode="External"/><Relationship Id="rId2" Type="http://schemas.openxmlformats.org/officeDocument/2006/relationships/hyperlink" Target="https://doi.org/10.1017/S1743921323002697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47/2041-8213/acdbc7" TargetMode="External"/><Relationship Id="rId2" Type="http://schemas.openxmlformats.org/officeDocument/2006/relationships/hyperlink" Target="https://doi.org/10.3847/1538-4357/ad09e4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hyperlink" Target="https://doi.org/10.3847/1538-4357/ad1f6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47/2041-8213/ace18a" TargetMode="External"/><Relationship Id="rId2" Type="http://schemas.openxmlformats.org/officeDocument/2006/relationships/hyperlink" Target="https://doi.org/10.3847/1538-4357/ad0726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hyperlink" Target="https://doi.org/10.3847/2041-8213/ace18b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47/2041-8213/acdac6" TargetMode="External"/><Relationship Id="rId2" Type="http://schemas.openxmlformats.org/officeDocument/2006/relationships/hyperlink" Target="https://doi.org/10.3847/2041-8213/acda88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hyperlink" Target="https://doi.org/10.3847/2041-8213/acda9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47/2041-8213/acdc91" TargetMode="External"/><Relationship Id="rId2" Type="http://schemas.openxmlformats.org/officeDocument/2006/relationships/hyperlink" Target="https://doi.org/10.3847/2041-8213/acf4fd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hyperlink" Target="https://doi.org/10.3847/2041-8213/ad2a5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envres.2023.116758" TargetMode="External"/><Relationship Id="rId2" Type="http://schemas.openxmlformats.org/officeDocument/2006/relationships/hyperlink" Target="https://doi.org/10.1001/jamanetworkopen.2023.21379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hyperlink" Target="https://doi.org/10.1037/hea000130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8/PDSP-09-2023-0033" TargetMode="External"/><Relationship Id="rId2" Type="http://schemas.openxmlformats.org/officeDocument/2006/relationships/hyperlink" Target="https://doi.org/10.29333/iji.2024.17128a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doi.org/10.4236/ce.2023.144056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acer.15063" TargetMode="External"/><Relationship Id="rId2" Type="http://schemas.openxmlformats.org/officeDocument/2006/relationships/hyperlink" Target="https://doi.org/10.1001/jamanetworkopen.2023.21379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doi.org/10.34669/WI.WJDS/3.2.7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doi.org/10.1086/722817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doi.org/10.1080/87567555.2023.2214861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doi.org/10.5539/ijsp.v12n4p64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doi.org/10.1073/pnas.2211558120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edtreereview.com/issues/issue-three/stephanie-pritchard/" TargetMode="External"/><Relationship Id="rId2" Type="http://schemas.openxmlformats.org/officeDocument/2006/relationships/hyperlink" Target="https://literarymama.com/articles/departments/2023/11/glittering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openxmlformats.org/officeDocument/2006/relationships/hyperlink" Target="https://www.abraxasreview.org/poetry-stephanie-pritchard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sweetlit.org/stephanie-pritchard-volume-16/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4324/9781003379096" TargetMode="External"/><Relationship Id="rId2" Type="http://schemas.openxmlformats.org/officeDocument/2006/relationships/hyperlink" Target="https://doi.org/10.1353/ltr.2023.a919118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hyperlink" Target="https://doi.org/10.1080/08905762.2022.2129832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doi.org/10.1086/722817" TargetMode="Externa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doi.org/10.29333/iji.2024.17128a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7/hea0001300" TargetMode="External"/><Relationship Id="rId2" Type="http://schemas.openxmlformats.org/officeDocument/2006/relationships/hyperlink" Target="https://doi.org/10.1016/j.envres.2023.116758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doi.org/10.1007/s10551-023-05347-7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doi.org/10.5085/JFE-445" TargetMode="Externa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doi.org/10.5085/JFE-465" TargetMode="Externa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works.iu.edu/journals/index.php/tmr/article/view/36068" TargetMode="External"/><Relationship Id="rId2" Type="http://schemas.openxmlformats.org/officeDocument/2006/relationships/hyperlink" Target="https://doi.org/10.1484/J.NMS.5.132199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15/9783110750799-006" TargetMode="External"/><Relationship Id="rId2" Type="http://schemas.openxmlformats.org/officeDocument/2006/relationships/hyperlink" Target="https://doi.org/10.1086/726766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g"/><Relationship Id="rId4" Type="http://schemas.openxmlformats.org/officeDocument/2006/relationships/hyperlink" Target="https://doi.org/10.1353/elh.2022.0011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53/yes.2022.0010" TargetMode="External"/><Relationship Id="rId2" Type="http://schemas.openxmlformats.org/officeDocument/2006/relationships/hyperlink" Target="https://doi.org/10.1080/0895769X.2023.2195900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the-mercurian.com/2023/11/14/the-children-of-malinche/" TargetMode="Externa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doi.org/10.1353/jsm.2022.0001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doi.org/10.1016/j.scitotenv.2023.169049" TargetMode="Externa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doi.org/10.36253/Substantia-2240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7/ebs0000344" TargetMode="External"/><Relationship Id="rId2" Type="http://schemas.openxmlformats.org/officeDocument/2006/relationships/hyperlink" Target="https://doi.org/10.1037/ebs0000326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194/1935-8156-17.1.30" TargetMode="External"/><Relationship Id="rId2" Type="http://schemas.openxmlformats.org/officeDocument/2006/relationships/hyperlink" Target="https://doi.org/10.1016/j.accinf.2023.100661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08/JETA-2021-034" TargetMode="External"/><Relationship Id="rId2" Type="http://schemas.openxmlformats.org/officeDocument/2006/relationships/hyperlink" Target="https://doi.org/10.5267/j.ijiec.2023.6.002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Display to archives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5128" y="3956279"/>
            <a:ext cx="8361229" cy="1086237"/>
          </a:xfrm>
        </p:spPr>
        <p:txBody>
          <a:bodyPr>
            <a:noAutofit/>
          </a:bodyPr>
          <a:lstStyle/>
          <a:p>
            <a:r>
              <a:rPr lang="en-US" sz="3200" dirty="0"/>
              <a:t>SUNY Oswego Creative &amp; Scholarly Works</a:t>
            </a:r>
          </a:p>
          <a:p>
            <a:r>
              <a:rPr lang="en-US" sz="3200" dirty="0"/>
              <a:t>Donated to Penfield Library</a:t>
            </a:r>
          </a:p>
          <a:p>
            <a:r>
              <a:rPr lang="en-US" sz="3200" dirty="0"/>
              <a:t>March 2023- March 2024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50" y="5042516"/>
            <a:ext cx="1935928" cy="134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62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Kathleen </a:t>
            </a:r>
            <a:r>
              <a:rPr lang="en-US" b="1" dirty="0" err="1"/>
              <a:t>DeForest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2039439"/>
            <a:ext cx="5318313" cy="3600574"/>
          </a:xfrm>
        </p:spPr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Thornton, Michele L, Rebecca W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Mushtare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Laura J Harris, and Kathleen 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DeForest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“10-Day Campus Accessibility Challenge.”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Postsecondary Education &amp; Disability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36, no. 1 (Spring 2023): 23–39.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person taking a selfie&#10;&#10;Description automatically generated">
            <a:extLst>
              <a:ext uri="{FF2B5EF4-FFF2-40B4-BE49-F238E27FC236}">
                <a16:creationId xmlns:a16="http://schemas.microsoft.com/office/drawing/2014/main" id="{7FA3BF6E-54AF-23F3-0EEA-BEE6F571EB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5" r="10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Campus Technology Services</a:t>
            </a:r>
          </a:p>
        </p:txBody>
      </p:sp>
    </p:spTree>
    <p:extLst>
      <p:ext uri="{BB962C8B-B14F-4D97-AF65-F5344CB8AC3E}">
        <p14:creationId xmlns:p14="http://schemas.microsoft.com/office/powerpoint/2010/main" val="1061563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Barry Friedman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Sotak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Kristin Lee, Andra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Serban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Barry A. Friedman, and Michael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Palanski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“Perceptions of Ethicality: The Role of Attire Style, Attire Appropriateness, and Context.”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Business Ethics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189, no. 1 (January 2024): 149–75.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doi.org/10.1007/s10551-023-05347-7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716ADCD0-C7E9-A88B-F0B5-921C6DB75C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Marketing &amp; Management</a:t>
            </a:r>
          </a:p>
        </p:txBody>
      </p:sp>
    </p:spTree>
    <p:extLst>
      <p:ext uri="{BB962C8B-B14F-4D97-AF65-F5344CB8AC3E}">
        <p14:creationId xmlns:p14="http://schemas.microsoft.com/office/powerpoint/2010/main" val="2054477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Scott Furlong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Kraft, Michael E., and Scott R. Furlong.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Policy : Politics, Analysis, and Alternatives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8th Edition. Thousand Oaks, CA: CQ Press, 2025.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r="2504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Office of the Provost</a:t>
            </a:r>
          </a:p>
        </p:txBody>
      </p:sp>
    </p:spTree>
    <p:extLst>
      <p:ext uri="{BB962C8B-B14F-4D97-AF65-F5344CB8AC3E}">
        <p14:creationId xmlns:p14="http://schemas.microsoft.com/office/powerpoint/2010/main" val="2260007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Juliet Giglio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7845" y="2313542"/>
            <a:ext cx="5318313" cy="2230916"/>
          </a:xfrm>
        </p:spPr>
        <p:txBody>
          <a:bodyPr>
            <a:normAutofit/>
          </a:bodyPr>
          <a:lstStyle/>
          <a:p>
            <a:pPr marL="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Giglio, Juliet.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Trouble With Tinsel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Naperville, Illinois: Sourcebooks Casablanca, 2023.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English &amp; Creative Writing</a:t>
            </a:r>
          </a:p>
        </p:txBody>
      </p:sp>
      <p:pic>
        <p:nvPicPr>
          <p:cNvPr id="8" name="Picture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E4A0B9A-A5D8-5898-B264-1F8B3415DE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927" r="219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9216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Joan Gujarati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970201"/>
            <a:ext cx="5318313" cy="3669811"/>
          </a:xfrm>
        </p:spPr>
        <p:txBody>
          <a:bodyPr>
            <a:normAutofit/>
          </a:bodyPr>
          <a:lstStyle/>
          <a:p>
            <a:pPr marL="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Mazzye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Doreen L., and Joan Gujarati. “Toward Teacher Residency Program Implementation: Navigating the Complexities.”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PDS Partners: Bridging Research to Practice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March 1, 2024.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doi.org/10.1108/PDSP-09-2023-0033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Placeholder 6" descr="A picture containing person, person, clothing, smiling&#10;&#10;Description automatically generated">
            <a:extLst>
              <a:ext uri="{FF2B5EF4-FFF2-40B4-BE49-F238E27FC236}">
                <a16:creationId xmlns:a16="http://schemas.microsoft.com/office/drawing/2014/main" id="{B42CCB9D-8FE2-4C5B-5166-F0C1559AA6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417" b="5417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Curriculum &amp; Instruction</a:t>
            </a:r>
          </a:p>
        </p:txBody>
      </p:sp>
    </p:spTree>
    <p:extLst>
      <p:ext uri="{BB962C8B-B14F-4D97-AF65-F5344CB8AC3E}">
        <p14:creationId xmlns:p14="http://schemas.microsoft.com/office/powerpoint/2010/main" val="136182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Roger Guy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Guy, Roger, 1960-.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Diversity to Unity : Southern and Appalachian Migrants in Uptown Chicago, 1950-1970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1st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pbk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ed. Lanham, Md.: Lexington Books, 2009.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Guy, Roger, and Piotr A.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Chomczyński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“Urban Marginality, Neighborhood Dynamics, and the Illicit Drug Trade in Mexico City.”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Qualitative Sociology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46, no. 4 (December 2023): 535–54.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doi.org/10.1007/s11133-023-09546-6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Guy, Roger, 1960-.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Architecture Meets Activism : The Transformative Experience of Hank Williams Village in the Windy City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Lanham: Lexington Books, 2016.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6" b="9116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Criminal Justice</a:t>
            </a:r>
          </a:p>
        </p:txBody>
      </p:sp>
    </p:spTree>
    <p:extLst>
      <p:ext uri="{BB962C8B-B14F-4D97-AF65-F5344CB8AC3E}">
        <p14:creationId xmlns:p14="http://schemas.microsoft.com/office/powerpoint/2010/main" val="4244778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Laura Harris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Thornton, Michele L, Rebecca W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Mushtare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Laura J Harris, and Kathleen 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DeForest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“10-Day Campus Accessibility Challenge.”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Postsecondary Education &amp; Disability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36, no. 1 (Spring 2023): 23–39.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Penfield Library</a:t>
            </a:r>
          </a:p>
        </p:txBody>
      </p:sp>
      <p:pic>
        <p:nvPicPr>
          <p:cNvPr id="10" name="Picture Placeholder 9" descr="A person with curly hair wearing glasses&#10;&#10;Description automatically generated">
            <a:extLst>
              <a:ext uri="{FF2B5EF4-FFF2-40B4-BE49-F238E27FC236}">
                <a16:creationId xmlns:a16="http://schemas.microsoft.com/office/drawing/2014/main" id="{17D17AF3-39B7-1618-5210-A99F873A80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569" r="125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6900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5629276" cy="1353639"/>
          </a:xfrm>
        </p:spPr>
        <p:txBody>
          <a:bodyPr>
            <a:normAutofit/>
          </a:bodyPr>
          <a:lstStyle/>
          <a:p>
            <a:r>
              <a:rPr lang="en-US" b="1" dirty="0"/>
              <a:t>Christopher </a:t>
            </a:r>
            <a:r>
              <a:rPr lang="en-US" b="1" dirty="0" err="1"/>
              <a:t>Hromalik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Heckathorn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Jennifer, Bong Gee Jang, Christopher D.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Hromalik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Peter Wiens, and Annie Chou. “An Examination of Preservice Teachers’ Self-Efficacy and Teaching Performance.”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Teacher Education Quarterly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50, no. 4 (2023): 7–29.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person in a suit and tie&#10;&#10;Description automatically generated">
            <a:extLst>
              <a:ext uri="{FF2B5EF4-FFF2-40B4-BE49-F238E27FC236}">
                <a16:creationId xmlns:a16="http://schemas.microsoft.com/office/drawing/2014/main" id="{1678B170-C46C-825F-FF71-1D376D2FEA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Modern Languages &amp; Literatures</a:t>
            </a:r>
          </a:p>
        </p:txBody>
      </p:sp>
    </p:spTree>
    <p:extLst>
      <p:ext uri="{BB962C8B-B14F-4D97-AF65-F5344CB8AC3E}">
        <p14:creationId xmlns:p14="http://schemas.microsoft.com/office/powerpoint/2010/main" val="148185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Carolina </a:t>
            </a:r>
            <a:r>
              <a:rPr lang="en-US" b="1" dirty="0" err="1"/>
              <a:t>Ilie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Ilie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Carolina C., Zachariah S.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Schrecengost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Elina M. van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Kempen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Classical Mechanics : Problems and Solutions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First edition. Boca Raton: CRC Press, 2023.</a:t>
            </a: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04800">
              <a:lnSpc>
                <a:spcPct val="107000"/>
              </a:lnSpc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Echeverria, Elena, John McClory, Lauren Samson, Katherine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Shene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Juan A. Colón Santana,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Yaroslav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Burak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Volodymyr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Adamiv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“Lithium Tetraborate as a Neutron Scintillation Detector: A Review.”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Crystals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14, no. 1 (December 31, 2023): 61.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doi.org/10.3390/cryst14010061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4DFA60E-8457-135E-1860-5B731BF143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</a:t>
            </a:r>
          </a:p>
        </p:txBody>
      </p:sp>
    </p:spTree>
    <p:extLst>
      <p:ext uri="{BB962C8B-B14F-4D97-AF65-F5344CB8AC3E}">
        <p14:creationId xmlns:p14="http://schemas.microsoft.com/office/powerpoint/2010/main" val="247381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Shashi </a:t>
            </a:r>
            <a:r>
              <a:rPr lang="en-US" b="1" dirty="0" err="1"/>
              <a:t>Kanbur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Bhuyan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Gautam,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Sukanta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Deb, Shashi 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Kanbur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Earl P Bellinger, Mami Deka, and Anupam Bhardwaj. “Geometry of the LMC Based on Multiphase Analysis of Multiwavelength Cepheid Light Curves Using OGLE-IV and Gaia DR3 Data.”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Monthly Notices of the Royal Astronomical Society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527, no. 3 (November 27, 2023): 8671–86. </a:t>
            </a:r>
            <a:r>
              <a:rPr lang="sv-SE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doi.org/10.1093/mnras/stad3772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Bhardwaj, Anupam, Adam G.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Riess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Giovanni Catanzaro, Erasmo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Trentin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Vincenzo Ripepi, Marina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Rejkuba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Marcella Marconi, et al. “High-Resolution Spectroscopic Metallicities of Milky Way Cepheid Standards and Their Impact on the Leavitt Law and the Hubble Constant.”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 Letters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955, no. 1 (September 1, 2023): L13.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doi.org/10.3847/2041-8213/acf710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25C1971-D1F3-806C-9C37-5E72E334C3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r="2501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</a:t>
            </a:r>
          </a:p>
        </p:txBody>
      </p:sp>
    </p:spTree>
    <p:extLst>
      <p:ext uri="{BB962C8B-B14F-4D97-AF65-F5344CB8AC3E}">
        <p14:creationId xmlns:p14="http://schemas.microsoft.com/office/powerpoint/2010/main" val="2618338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David Andrews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Andrews, David. “Smith at 300: The Natural Recompense of Labor.”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the History of Economic Thought (Forthcoming)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n.d.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doi.org/10.31235/osf.io/tmdp3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 r="1008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Economics</a:t>
            </a:r>
          </a:p>
        </p:txBody>
      </p:sp>
    </p:spTree>
    <p:extLst>
      <p:ext uri="{BB962C8B-B14F-4D97-AF65-F5344CB8AC3E}">
        <p14:creationId xmlns:p14="http://schemas.microsoft.com/office/powerpoint/2010/main" val="3403577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Shashi </a:t>
            </a:r>
            <a:r>
              <a:rPr lang="en-US" b="1" dirty="0" err="1"/>
              <a:t>Kanbur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Das, S., L. Molnár, S. M.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Kanbur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Joyce, A. Bhardwaj, H. P. Singh, M. Marconi, V. Ripepi, and R.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Smolec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“A Multi-Wavelength Analysis of BL Her Stars: Models versus Observations.”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Proceedings of the International Astronomical Union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18, no. S376 (December 2022): 105–14.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doi.org/10.1017/S1743921323002612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Kurbah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Kerdaris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Shashi M.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Kanbur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Sukanta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Deb,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Susmita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Das, Mami Deka, Anupam Bhardwaj, Hugh Riley Randal, and Selim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Kalici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“A Multiphase Study of Classical Cepheids in the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Magellanic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Clouds- Models and Observations.”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Proceedings of the International Astronomical Union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18, no. S376 (December 2022): 267–74.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doi.org/10.1017/S1743921323003563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25C1971-D1F3-806C-9C37-5E72E334C3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r="2501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</a:t>
            </a:r>
          </a:p>
        </p:txBody>
      </p:sp>
    </p:spTree>
    <p:extLst>
      <p:ext uri="{BB962C8B-B14F-4D97-AF65-F5344CB8AC3E}">
        <p14:creationId xmlns:p14="http://schemas.microsoft.com/office/powerpoint/2010/main" val="145451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Shashi </a:t>
            </a:r>
            <a:r>
              <a:rPr lang="en-US" b="1" dirty="0" err="1"/>
              <a:t>Kanbur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Bhardwaj, Anupam, Marcella Marconi, Marina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Rejkuba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Richard 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Grijs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Harinder P. Singh, Vittorio F. Braga, Shashi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Kanbur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“Precise Empirical Determination of Metallicity Dependence of Near-Infrared Period–Luminosity Relations for RR Lyrae Variables.”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 Letters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944, no. 2 (February 1, 2023): L51.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doi.org/10.3847/2041-8213/acba7f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Kumar, Nitesh, Anupam Bhardwaj, Harinder P Singh,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Susmita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Das, Marcella Marconi, Shashi 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Kanbur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Philippe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Prugniel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“Predicting Light Curves of RR Lyrae Variables Using Artificial Neural Network Based Interpolation of a Grid of Pulsation Models.”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Monthly Notices of the Royal Astronomical Society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522, no. 1 (April 13, 2023): 1504–20. </a:t>
            </a:r>
            <a:r>
              <a:rPr lang="sv-SE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doi.org/10.1093/mnras/stad937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25C1971-D1F3-806C-9C37-5E72E334C3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r="2501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</a:t>
            </a:r>
          </a:p>
        </p:txBody>
      </p:sp>
    </p:spTree>
    <p:extLst>
      <p:ext uri="{BB962C8B-B14F-4D97-AF65-F5344CB8AC3E}">
        <p14:creationId xmlns:p14="http://schemas.microsoft.com/office/powerpoint/2010/main" val="3936301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Shashi </a:t>
            </a:r>
            <a:r>
              <a:rPr lang="en-US" b="1" dirty="0" err="1"/>
              <a:t>Kanbur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Deka, Mami, Shashi M.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Kanbur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Sukanta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Deb, and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Susmita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Das. “A Study of the Stellar Photosphere–Hydrogen Ionization Front Interaction in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Scuti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Stars.”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Proceedings of the International Astronomical Union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18, no. S376 (December 2022): 98–104.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doi.org/10.1017/S1743921323002697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Susmita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László Molnár, Shashi M.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Kanbur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Meridith Joyce, Anupam Bhardwaj, Harinder P. Singh, Marcella Marconi, Vincenzo Ripepi, and Radoslaw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Smolec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“A Theoretical Framework for BL Her Stars -- II. New Period-Luminosity Relations in the Gaia Passbands.”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February 7, 2024.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http://arxiv.org/abs/2401.11869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25C1971-D1F3-806C-9C37-5E72E334C3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r="2501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</a:t>
            </a:r>
          </a:p>
        </p:txBody>
      </p:sp>
    </p:spTree>
    <p:extLst>
      <p:ext uri="{BB962C8B-B14F-4D97-AF65-F5344CB8AC3E}">
        <p14:creationId xmlns:p14="http://schemas.microsoft.com/office/powerpoint/2010/main" val="3522744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685800"/>
            <a:ext cx="5829300" cy="1353639"/>
          </a:xfrm>
        </p:spPr>
        <p:txBody>
          <a:bodyPr>
            <a:normAutofit/>
          </a:bodyPr>
          <a:lstStyle/>
          <a:p>
            <a:r>
              <a:rPr lang="en-US" b="1" dirty="0"/>
              <a:t>Natalia </a:t>
            </a:r>
            <a:r>
              <a:rPr lang="en-US" b="1" dirty="0" err="1"/>
              <a:t>Lewandowska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Bécsy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Bence, Neil J. Cornish, Patrick M. Meyers, Luke Zoltan Kelley, Gabriella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Agazie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Akash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Anumarlapudi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Anne M. Archibald, et al. “How to Detect an Astrophysical Nanohertz Gravitational Wave Background.”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959, no. 1 (December 1, 2023): 9.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doi.org/10.3847/1538-4357/ad09e4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Arzoumanian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Zaven, Paul T. Baker, Laura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Blecha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Harsha Blumer, Adam Brazier, Paul R. Brook, Sarah Burke-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Spolaor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“The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NANOGrav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12.5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Set: Bayesian Limits on Gravitational Waves from Individual Supermassive Black Hole Binaries.”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 Letters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951, no. 2 (July 1, 2023): L28.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doi.org/10.3847/2041-8213/acdbc7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Agazie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Gabriella, Zaven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Arzoumanian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Paul T. Baker, Bence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Bécsy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Laura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Blecha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Harsha Blumer, Adam Brazier, et al. “The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NANOGrav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12.5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Set: A Computationally Efficient Eccentric Binary Search Pipeline and Constraints on an Eccentric Supermassive Binary Candidate in 3C 66B.”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963, no. 2 (March 1, 2024): 144.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doi.org/10.3847/1538-4357/ad1f61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</a:t>
            </a:r>
          </a:p>
        </p:txBody>
      </p:sp>
      <p:pic>
        <p:nvPicPr>
          <p:cNvPr id="5" name="Picture Placeholder 4" descr="A clock on a tower&#10;&#10;Description automatically generated with medium confidence">
            <a:extLst>
              <a:ext uri="{FF2B5EF4-FFF2-40B4-BE49-F238E27FC236}">
                <a16:creationId xmlns:a16="http://schemas.microsoft.com/office/drawing/2014/main" id="{9F305109-F039-4BEF-A8C1-21FF83501D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5621" b="562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35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685800"/>
            <a:ext cx="5829300" cy="1353639"/>
          </a:xfrm>
        </p:spPr>
        <p:txBody>
          <a:bodyPr>
            <a:normAutofit/>
          </a:bodyPr>
          <a:lstStyle/>
          <a:p>
            <a:r>
              <a:rPr lang="en-US" b="1" dirty="0"/>
              <a:t>Natalia </a:t>
            </a:r>
            <a:r>
              <a:rPr lang="en-US" b="1" dirty="0" err="1"/>
              <a:t>Lewandowska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Agazie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Gabriella, Zaven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Arzoumanian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Paul T. Baker, Bence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Bécsy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Laura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Blecha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Harsha Blumer, Adam Brazier, et al. “The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NANOGrav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12.5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Set: Search for Gravitational Wave Memory.”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963, no. 1 (March 1, 2024): 61.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doi.org/10.3847/1538-4357/ad0726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Agazie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Gabriella, Akash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Anumarlapudi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Anne M. Archibald, Zaven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Arzoumanian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Paul T. Baker, Bence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Bécsy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Laura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Blecha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“The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NANOGrav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Set: Bayesian Limits on Gravitational Waves from Individual Supermassive Black Hole Binaries.”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 Letters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951, no. 2 (July 1, 2023): L50.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doi.org/10.3847/2041-8213/ace18a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Agazie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Gabriella, Akash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Anumarlapudi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Anne M. Archibald, Paul T. Baker, Bence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Bécsy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Laura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Blecha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Alexander Bonilla, et al. “The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NANOGrav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Set: Constraints on Supermassive Black Hole Binaries from the Gravitational-Wave Background.”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 Letters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952, no. 2 (August 1, 2023): L37.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doi.org/10.3847/2041-8213/ace18b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</a:t>
            </a:r>
          </a:p>
        </p:txBody>
      </p:sp>
      <p:pic>
        <p:nvPicPr>
          <p:cNvPr id="5" name="Picture Placeholder 4" descr="A clock on a tower&#10;&#10;Description automatically generated with medium confidence">
            <a:extLst>
              <a:ext uri="{FF2B5EF4-FFF2-40B4-BE49-F238E27FC236}">
                <a16:creationId xmlns:a16="http://schemas.microsoft.com/office/drawing/2014/main" id="{9F305109-F039-4BEF-A8C1-21FF83501D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5621" b="562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69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685800"/>
            <a:ext cx="5829300" cy="1353639"/>
          </a:xfrm>
        </p:spPr>
        <p:txBody>
          <a:bodyPr>
            <a:normAutofit/>
          </a:bodyPr>
          <a:lstStyle/>
          <a:p>
            <a:r>
              <a:rPr lang="en-US" b="1" dirty="0"/>
              <a:t>Natalia </a:t>
            </a:r>
            <a:r>
              <a:rPr lang="en-US" b="1" dirty="0" err="1"/>
              <a:t>Lewandowska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Agazie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Gabriella, Akash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Anumarlapudi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Anne M. Archibald, Zaven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Arzoumanian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Paul T. Baker, Bence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Bécsy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Laura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Blecha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“The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NANOGrav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Set: Detector Characterization and Noise Budget.”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 Letters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951, no. 1 (July 1, 2023): L10.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doi.org/10.3847/2041-8213/acda88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Agazie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Gabriella, Akash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Anumarlapudi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Anne M. Archibald, Zaven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Arzoumanian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Paul T. Baker, Bence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Bécsy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Laura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Blecha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“The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NANOGrav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Set: Evidence for a Gravitational-Wave Background.”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 Letters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951, no. 1 (July 1, 2023): L8.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doi.org/10.3847/2041-8213/acdac6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Agazie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Gabriella, Md Faisal Alam, Akash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Anumarlapudi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Anne M. Archibald, Zaven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Arzoumanian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Paul T. Baker, Laura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Blecha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“The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NANOGrav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Set: Observations and Timing of 68 Millisecond Pulsars.”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 Letters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951, no. 1 (July 1, 2023): L9.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doi.org/10.3847/2041-8213/acda9a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</a:t>
            </a:r>
          </a:p>
        </p:txBody>
      </p:sp>
      <p:pic>
        <p:nvPicPr>
          <p:cNvPr id="5" name="Picture Placeholder 4" descr="A clock on a tower&#10;&#10;Description automatically generated with medium confidence">
            <a:extLst>
              <a:ext uri="{FF2B5EF4-FFF2-40B4-BE49-F238E27FC236}">
                <a16:creationId xmlns:a16="http://schemas.microsoft.com/office/drawing/2014/main" id="{9F305109-F039-4BEF-A8C1-21FF83501D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5621" b="562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73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685800"/>
            <a:ext cx="5829300" cy="1353639"/>
          </a:xfrm>
        </p:spPr>
        <p:txBody>
          <a:bodyPr>
            <a:normAutofit/>
          </a:bodyPr>
          <a:lstStyle/>
          <a:p>
            <a:r>
              <a:rPr lang="en-US" b="1" dirty="0"/>
              <a:t>Natalia </a:t>
            </a:r>
            <a:r>
              <a:rPr lang="en-US" b="1" dirty="0" err="1"/>
              <a:t>Lewandowska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Agazie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Gabriella, Akash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Anumarlapudi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Anne M. Archibald, Zaven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Arzoumanian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Paul T. Baker, Bence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Bécsy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Laura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Blecha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“The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NANOGrav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Set: Search for Anisotropy in the Gravitational-Wave Background.”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 Letters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956, no. 1 (October 1, 2023): L3.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doi.org/10.3847/2041-8213/acf4fd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Afzal,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Adeela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Gabriella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Agazie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Akash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Anumarlapudi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Anne M. Archibald, Zaven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Arzoumanian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Paul T. Baker, Bence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Bécsy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“The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NANOGrav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Set: Search for Signals from New Physics.”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 Letters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951, no. 1 (July 1, 2023): L11.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doi.org/10.3847/2041-8213/acdc91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Agazie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Gabriella, Akash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Anumarlapudi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Anne M. Archibald, Zaven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Arzoumanian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Jeremy Baier, Paul T. Baker, Bence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Bécsy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“The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NANOGrav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Set: Search for Transverse Polarization Modes in the Gravitational-Wave Background.”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Astrophysical Journal Letters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964, no. 1 (March 1, 2024): L14.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doi.org/10.3847/2041-8213/ad2a51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</a:t>
            </a:r>
          </a:p>
        </p:txBody>
      </p:sp>
      <p:pic>
        <p:nvPicPr>
          <p:cNvPr id="5" name="Picture Placeholder 4" descr="A clock on a tower&#10;&#10;Description automatically generated with medium confidence">
            <a:extLst>
              <a:ext uri="{FF2B5EF4-FFF2-40B4-BE49-F238E27FC236}">
                <a16:creationId xmlns:a16="http://schemas.microsoft.com/office/drawing/2014/main" id="{9F305109-F039-4BEF-A8C1-21FF83501D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5621" b="562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51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5629276" cy="1353639"/>
          </a:xfrm>
        </p:spPr>
        <p:txBody>
          <a:bodyPr>
            <a:normAutofit/>
          </a:bodyPr>
          <a:lstStyle/>
          <a:p>
            <a:r>
              <a:rPr lang="en-US" b="1" dirty="0"/>
              <a:t>James </a:t>
            </a:r>
            <a:r>
              <a:rPr lang="en-US" b="1" dirty="0" err="1"/>
              <a:t>MacKenzie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Gump, Brooks B., Kevin Heffernan, Lynn S. Brann, Dustin T. Hill, Charlotte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Labrie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-Cleary, Vikrant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Jandev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James A.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MacKenzie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“Exposure to Arsenic and Subclinical Cardiovascular Disease in 9- to 11-Year-Old Children, Syracuse, New York.”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 Network Open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no. 6 (June 30, 2023): e2321379.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doi.org/10.1001/jamanetworkopen.2023.21379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Gump, Brooks B., Dustin T. Hill, Morgan Robinson,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Kurunthachalam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Kannan, Kevin Heffernan, Nader H.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Atallah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-Yunes, Lynn Brann, et al. “Perfluoroalkyl Substances (PFAS) and Lead (Pb) as ‘Cardiovascular Disruptors’ in 9–11-Year-Old Children Living in Syracuse, New York, United States.”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 Research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236 (November 2023): 116758. </a:t>
            </a:r>
            <a:r>
              <a:rPr lang="fr-F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doi.org/10.1016/j.envres.2023.116758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Gump, Brooks B., Bryce Hruska, Kevin Heffernan, Lynn S. Brann, Margaret Voss, Charlotte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Labrie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-Cleary, Hana Cheng, et al. “Race, Cortisol, and Subclinical Cardiovascular Disease in 9- to 11-Year-Old Children.”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 Psychology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42, no. 9 (September 2023): 657–67.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doi.org/10.1037/hea0001300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effectLst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68F228E-1666-BD50-C2E9-C3E99F0407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1" b="1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Biological Sciences</a:t>
            </a:r>
          </a:p>
        </p:txBody>
      </p:sp>
    </p:spTree>
    <p:extLst>
      <p:ext uri="{BB962C8B-B14F-4D97-AF65-F5344CB8AC3E}">
        <p14:creationId xmlns:p14="http://schemas.microsoft.com/office/powerpoint/2010/main" val="96839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Doreen </a:t>
            </a:r>
            <a:r>
              <a:rPr lang="en-US" dirty="0" err="1"/>
              <a:t>Mazzye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960775"/>
            <a:ext cx="5318313" cy="3679238"/>
          </a:xfrm>
        </p:spPr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Duffy, Michelle A., Doreen L.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Mazzye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Michelle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Storie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Richard L. Lamb. “Professional Development and Coaching in the Science of Reading: Impacts on Oral Reading Fluency in Comparison to National Norms.”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Instruction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17, no. 1 (January 1, 2024): 533–58. </a:t>
            </a:r>
            <a:r>
              <a:rPr lang="pt-B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doi.org/10.29333/iji.2024.17128a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Mazzye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Doreen L., and Joan Gujarati. “Toward Teacher Residency Program Implementation: Navigating the Complexities.”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PDS Partners: Bridging Research to Practice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March 1, 2024.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doi.org/10.1108/PDSP-09-2023-0033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picture containing person, outdoor, smiling, posing&#10;&#10;Description automatically generated">
            <a:extLst>
              <a:ext uri="{FF2B5EF4-FFF2-40B4-BE49-F238E27FC236}">
                <a16:creationId xmlns:a16="http://schemas.microsoft.com/office/drawing/2014/main" id="{2FFF4F2D-EEA0-4B2A-A4C0-CCF4F5F117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5473" b="54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Curriculum &amp; Instruction</a:t>
            </a:r>
          </a:p>
        </p:txBody>
      </p:sp>
    </p:spTree>
    <p:extLst>
      <p:ext uri="{BB962C8B-B14F-4D97-AF65-F5344CB8AC3E}">
        <p14:creationId xmlns:p14="http://schemas.microsoft.com/office/powerpoint/2010/main" val="2483065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Joshua </a:t>
            </a:r>
            <a:r>
              <a:rPr lang="en-US" b="1" dirty="0" err="1"/>
              <a:t>McKeown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McKeown, Joshua S., and Chloe Bergman-Ray. “COVID-19 and US Higher Education: Impact on Student Mobility.”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Creative Education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14, no. 04 (2023): 853–74. </a:t>
            </a:r>
            <a:r>
              <a:rPr lang="fr-F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doi.org/10.4236/ce.2023.144056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Office of International Education and Programs</a:t>
            </a:r>
          </a:p>
        </p:txBody>
      </p:sp>
    </p:spTree>
    <p:extLst>
      <p:ext uri="{BB962C8B-B14F-4D97-AF65-F5344CB8AC3E}">
        <p14:creationId xmlns:p14="http://schemas.microsoft.com/office/powerpoint/2010/main" val="417616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5585461" cy="1353639"/>
          </a:xfrm>
        </p:spPr>
        <p:txBody>
          <a:bodyPr/>
          <a:lstStyle/>
          <a:p>
            <a:r>
              <a:rPr lang="en-US" dirty="0" err="1"/>
              <a:t>Kestutis</a:t>
            </a:r>
            <a:r>
              <a:rPr lang="en-US" dirty="0"/>
              <a:t> </a:t>
            </a:r>
            <a:r>
              <a:rPr lang="en-US" dirty="0" err="1"/>
              <a:t>Bendinskas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Gump, Brooks B., Kevin Heffernan, Lynn S. Brann, Dustin T. Hill, Charlotte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Labrie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-Cleary, Vikrant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Jandev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James A.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MacKenzie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 al. “Exposure to Arsenic and Subclinical Cardiovascular Disease in 9- to 11-Year-Old Children, Syracuse, New York.”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 Network Open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no. 6 (June 30, 2023): e2321379.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doi.org/10.1001/jamanetworkopen.2023.21379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Firkey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Madison K., Lyric K. Tully, Veronica M. Bucci, McKenna E. Walsh, Stephen A.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Maisto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Judith A. Hahn,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Kestutis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Bendinskas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Brooks B. Gump, and Sarah E. Woolf-King. “Feasibility of Remote Self-Collection of Dried Blood Spots, Hair, and Nails among People with HIV with Hazardous Alcohol Use.”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Alcohol, Clinical and Experimental Research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47, no. 5 (May 1, 2023): 986–95. </a:t>
            </a:r>
            <a:r>
              <a:rPr lang="pt-B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doi.org/10.1111/acer.15063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2321518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Ulises </a:t>
            </a:r>
            <a:r>
              <a:rPr lang="en-US" b="1" dirty="0" err="1"/>
              <a:t>Mejias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Mejias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Ulises Ali, and Nick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Couldry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Grab : The New Colonialism of Big Tech and How to Fight Back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Chicago, IL: The University of Chicago Press Chicago, IL, 2024.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Mejias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Ulises. “Sovereignty and Its Outsiders: Data Sovereignty, Racism, and Immigration Control.”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Weizenbaum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Journal of the Digital Society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no. 2 (2023): 9.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doi.org/10.34669/WI.WJDS/3.2.7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924" r="21924"/>
          <a:stretch/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Communication Studies</a:t>
            </a:r>
          </a:p>
        </p:txBody>
      </p:sp>
    </p:spTree>
    <p:extLst>
      <p:ext uri="{BB962C8B-B14F-4D97-AF65-F5344CB8AC3E}">
        <p14:creationId xmlns:p14="http://schemas.microsoft.com/office/powerpoint/2010/main" val="1561429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5629276" cy="1353639"/>
          </a:xfrm>
        </p:spPr>
        <p:txBody>
          <a:bodyPr>
            <a:normAutofit/>
          </a:bodyPr>
          <a:lstStyle/>
          <a:p>
            <a:r>
              <a:rPr lang="en-US" b="1" dirty="0"/>
              <a:t>Kamal Mohammad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Seago, James L., Kamal I. Mohamed, Breanna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Leasure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Nikole K.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Bonacorsi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“Enigmatic Features of the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Lycopodiaceae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Selaginellaceae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Lycopodophyta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International Journal of Plant Sciences 184, no. 1 (January 1, 2023): 34–55.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doi.org/10.1086/722817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Mohamed, Kamal I., and Karen R. Sime. “Travels in Tanzania with North American Undergraduates: A Botanical Wildlife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Safariand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Plant Science Bulletin 69, no. 2 (2023): 114–26.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40E7C727-6083-98EA-1B08-93B08CCEE5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Rice Creek</a:t>
            </a:r>
          </a:p>
        </p:txBody>
      </p:sp>
    </p:spTree>
    <p:extLst>
      <p:ext uri="{BB962C8B-B14F-4D97-AF65-F5344CB8AC3E}">
        <p14:creationId xmlns:p14="http://schemas.microsoft.com/office/powerpoint/2010/main" val="2850253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Rebecca </a:t>
            </a:r>
            <a:r>
              <a:rPr lang="en-US" b="1" dirty="0" err="1"/>
              <a:t>Mushtare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Thornton, Michele L, Rebecca W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Mushtare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Laura J Harris, and Kathleen 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DeForest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“10-Day Campus Accessibility Challenge.”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Postsecondary Education &amp; Disability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36, no. 1 (Spring 2023): 23–39.</a:t>
            </a:r>
          </a:p>
          <a:p>
            <a:endParaRPr lang="en-US" sz="1600" dirty="0">
              <a:effectLst/>
            </a:endParaRPr>
          </a:p>
          <a:p>
            <a:pPr indent="-304800">
              <a:lnSpc>
                <a:spcPct val="107000"/>
              </a:lnSpc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Fisk, Amy, and Rebecca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Mushtare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“Perspectives among College Students with Disabilities on Access and Inclusion.” College Teaching, May 25, 2023, 1–9.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doi.org/10.1080/87567555.2023.2214861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picture containing text, person, indoor, book&#10;&#10;Description automatically generated">
            <a:extLst>
              <a:ext uri="{FF2B5EF4-FFF2-40B4-BE49-F238E27FC236}">
                <a16:creationId xmlns:a16="http://schemas.microsoft.com/office/drawing/2014/main" id="{C012752F-5915-42AC-B39A-7D08ADFB40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018" r="25018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Art and Design</a:t>
            </a:r>
          </a:p>
        </p:txBody>
      </p:sp>
    </p:spTree>
    <p:extLst>
      <p:ext uri="{BB962C8B-B14F-4D97-AF65-F5344CB8AC3E}">
        <p14:creationId xmlns:p14="http://schemas.microsoft.com/office/powerpoint/2010/main" val="2268396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Ampalavanar</a:t>
            </a:r>
            <a:r>
              <a:rPr lang="en-US" dirty="0"/>
              <a:t> </a:t>
            </a:r>
            <a:r>
              <a:rPr lang="en-US" dirty="0" err="1"/>
              <a:t>Nanthakumar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960775"/>
            <a:ext cx="5318313" cy="3679238"/>
          </a:xfrm>
        </p:spPr>
        <p:txBody>
          <a:bodyPr>
            <a:normAutofit/>
          </a:bodyPr>
          <a:lstStyle/>
          <a:p>
            <a:pPr marL="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Nanthakumar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“A Copula Based Investigation of Reliability for the Multivariate Exponential Family of Distributions.”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Statistics and Probability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12, no. 4 (July 30, 2023): 64.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doi.org/10.5539/ijsp.v12n4p64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Mathematics</a:t>
            </a:r>
          </a:p>
        </p:txBody>
      </p:sp>
    </p:spTree>
    <p:extLst>
      <p:ext uri="{BB962C8B-B14F-4D97-AF65-F5344CB8AC3E}">
        <p14:creationId xmlns:p14="http://schemas.microsoft.com/office/powerpoint/2010/main" val="2955440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Alanna Ossa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Chase, Diane Z., José Lobo, Gary M.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Feinman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David M. Carballo, Arlen F. Chase, Adrian S. Z. Chase, Scott R. Hutson, et al. “Mesoamerican Urbanism Revisited: Environmental Change, Adaptation, Resilience, Persistence, and Collapse.”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Proceedings of the National Academy of Sciences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120, no. 31 (August 2023): e2211558120.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https://doi.org/10.1073/pnas.2211558120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Ossa, Alanna. “Soft Infrastructure: Realizing Value of Craft Producers in Small Centers and Settlements in Veracruz, Mesoamerica.” In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Realizing Value in Mesoamerica: The Dynamics of Desire and Demand in Ancient Economics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edited by Scott R. Hutson and Charles Golden, 277–305. Palgrave Studies in Ancient Economics. Cham, Switzerland: Palgrave Macmillan, 2024.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Headshot of Alanna Ossa">
            <a:extLst>
              <a:ext uri="{FF2B5EF4-FFF2-40B4-BE49-F238E27FC236}">
                <a16:creationId xmlns:a16="http://schemas.microsoft.com/office/drawing/2014/main" id="{91A35D1B-0ACC-4904-8582-09237DBBA6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488" r="1448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Anthropology</a:t>
            </a:r>
          </a:p>
        </p:txBody>
      </p:sp>
    </p:spTree>
    <p:extLst>
      <p:ext uri="{BB962C8B-B14F-4D97-AF65-F5344CB8AC3E}">
        <p14:creationId xmlns:p14="http://schemas.microsoft.com/office/powerpoint/2010/main" val="2823962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Stephanie Pritchard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Pritchard, Stephanie. “[G]Littering.”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Literary Mama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November 2023.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https://literarymama.com/articles/departments/2023/11/glittering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Pritchard, Stephanie. “In the Mornings,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Feed the Chickens.”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 Tree Review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no. 3 (2023).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https://redtreereview.com/issues/issue-three/stephanie-pritchard/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Pritchard, Stephanie. “Invasive Species.”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Abraxas Review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no. 1 (Fall 2023).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https://www.abraxasreview.org/poetry-stephanie-pritchard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43AFA0F7-A1DC-8278-528B-1560B42F7E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5417" b="541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English &amp; Creative Writing</a:t>
            </a:r>
          </a:p>
        </p:txBody>
      </p:sp>
    </p:spTree>
    <p:extLst>
      <p:ext uri="{BB962C8B-B14F-4D97-AF65-F5344CB8AC3E}">
        <p14:creationId xmlns:p14="http://schemas.microsoft.com/office/powerpoint/2010/main" val="1020266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Stephanie Pritchard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Pritchard, Stephanie. “Moon. Light.”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Ana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no. 11 (January 2023): 95.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Pritchard, Stephanie. “Statistics.”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Sweet Lit: A Literary Confection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16 (September 26, 2023).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https://sweetlit.org/stephanie-pritchard-volume-16/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9A1BE4F2-A091-4AC3-DE09-48064FB1F8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417" b="541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English &amp; Creative Writing</a:t>
            </a:r>
          </a:p>
        </p:txBody>
      </p:sp>
    </p:spTree>
    <p:extLst>
      <p:ext uri="{BB962C8B-B14F-4D97-AF65-F5344CB8AC3E}">
        <p14:creationId xmlns:p14="http://schemas.microsoft.com/office/powerpoint/2010/main" val="3702574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Roseli Rojo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Rojo, Roseli. “Una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Antígona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Tiempos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Supervivencia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Lo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Heroico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Lo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Sucio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Antígona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Dramaturgo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Cubano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Yerandy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Fleites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Latin American Theatre Review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56, no. 2 (2023): 21–44. </a:t>
            </a:r>
            <a:r>
              <a:rPr lang="pt-B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doi.org/10.1353/ltr.2023.a919118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Rojo, Roseli. “Cuban Hysteria: Tracing the Invention of a Culture-Bound Syndrome (1798-1830).” In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Culture-Bound Syndromes in Popular Culture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edited by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Cringuta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224–42. Routledge Research in Cultural and Media Studies. London: Routledge, Abingdon, Oxon, 2024.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doi.org/10.4324/9781003379096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Rojo, Roseli. “Havana on Steam Power: Literature, the Railroad, and the City in Nineteenth-Century Cuba.”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Review: Literature and Arts of the Americas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55, no. 2 (July 3, 2022): 211–22.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doi.org/10.1080/08905762.2022.2129832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B1AC7BDA-75BC-3F8F-D24C-358D4509A8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569" r="1256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Modern Languages &amp; Literatures</a:t>
            </a:r>
          </a:p>
        </p:txBody>
      </p:sp>
    </p:spTree>
    <p:extLst>
      <p:ext uri="{BB962C8B-B14F-4D97-AF65-F5344CB8AC3E}">
        <p14:creationId xmlns:p14="http://schemas.microsoft.com/office/powerpoint/2010/main" val="33151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James Seago Jr.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Seago, James L., Kamal I. Mohamed, Breanna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Leasure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Nikole K.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Bonacorsi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“Enigmatic Features of the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Lycopodiaceae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Selaginellaceae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Lycopodophyta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Plant Sciences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184, no. 1 (January 1, 2023): 34–55.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doi.org/10.1086/722817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9282E4B5-E1F5-269A-3C41-C1F0C172EB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639" b="563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Biological Sciences</a:t>
            </a:r>
          </a:p>
        </p:txBody>
      </p:sp>
    </p:spTree>
    <p:extLst>
      <p:ext uri="{BB962C8B-B14F-4D97-AF65-F5344CB8AC3E}">
        <p14:creationId xmlns:p14="http://schemas.microsoft.com/office/powerpoint/2010/main" val="12218060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Michelle </a:t>
            </a:r>
            <a:r>
              <a:rPr lang="en-US" b="1" dirty="0" err="1"/>
              <a:t>Storie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Duffy, Michelle A., Doreen L.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Mazzye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Michelle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Storie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Richard L. Lamb. “Professional Development and Coaching in the Science of Reading: Impacts on Oral Reading Fluency in Comparison to National Norms.”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Instruction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17, no. 1 (January 1, 2024): 533–58. </a:t>
            </a:r>
            <a:r>
              <a:rPr lang="pt-B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doi.org/10.29333/iji.2024.17128a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person in a black suit&#10;&#10;Description automatically generated">
            <a:extLst>
              <a:ext uri="{FF2B5EF4-FFF2-40B4-BE49-F238E27FC236}">
                <a16:creationId xmlns:a16="http://schemas.microsoft.com/office/drawing/2014/main" id="{66608847-212B-43EA-2660-B70936AA1B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569" r="1256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Counseling and Psychological Services</a:t>
            </a:r>
          </a:p>
        </p:txBody>
      </p:sp>
    </p:spTree>
    <p:extLst>
      <p:ext uri="{BB962C8B-B14F-4D97-AF65-F5344CB8AC3E}">
        <p14:creationId xmlns:p14="http://schemas.microsoft.com/office/powerpoint/2010/main" val="419669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5585461" cy="1353639"/>
          </a:xfrm>
        </p:spPr>
        <p:txBody>
          <a:bodyPr/>
          <a:lstStyle/>
          <a:p>
            <a:r>
              <a:rPr lang="en-US" dirty="0" err="1"/>
              <a:t>Kestutis</a:t>
            </a:r>
            <a:r>
              <a:rPr lang="en-US" dirty="0"/>
              <a:t> </a:t>
            </a:r>
            <a:r>
              <a:rPr lang="en-US" dirty="0" err="1"/>
              <a:t>Bendinskas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Gump, Brooks B., Dustin T. Hill, Morgan Robinson,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Kurunthachalam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Kannan, Kevin Heffernan, Nader H.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Atallah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-Yunes, Lynn Brann, et al. “Perfluoroalkyl Substances (PFAS) and Lead (Pb) as ‘Cardiovascular Disruptors’ in 9–11-Year-Old Children Living in Syracuse, New York, United States.”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 Research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236 (November 2023): 116758. </a:t>
            </a:r>
            <a:r>
              <a:rPr lang="fr-F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doi.org/10.1016/j.envres.2023.116758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Gump, Brooks B., Bryce Hruska, Kevin Heffernan, Lynn S. Brann, Margaret Voss, Charlotte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Labrie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-Cleary, Hana Cheng, et al. “Race, Cortisol, and Subclinical Cardiovascular Disease in 9- to 11-Year-Old Children.”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 Psychology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42, no. 9 (September 2023): 657–67.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doi.org/10.1037/hea0001300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174912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Karen Sime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Mohamed, Kamal I., and Karen R. Sime. “Travels in Tanzania with North American Undergraduates: A Botanical Wildlife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Safariand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 Science Bulletin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69, no. 2 (2023): 114–26.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8" b="1136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Biological Sciences</a:t>
            </a:r>
          </a:p>
        </p:txBody>
      </p:sp>
    </p:spTree>
    <p:extLst>
      <p:ext uri="{BB962C8B-B14F-4D97-AF65-F5344CB8AC3E}">
        <p14:creationId xmlns:p14="http://schemas.microsoft.com/office/powerpoint/2010/main" val="3429543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Kristen Lee </a:t>
            </a:r>
            <a:r>
              <a:rPr lang="en-US" dirty="0" err="1"/>
              <a:t>Sotak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Sotak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Kristin Lee, Andra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Serban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Barry A. Friedman, and Michael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Palanski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“Perceptions of Ethicality: The Role of Attire Style, Attire Appropriateness, and Context.”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Business Ethics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189, no. 1 (January 2024): 149–75.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doi.org/10.1007/s10551-023-05347-7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9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Management and Marketing </a:t>
            </a:r>
          </a:p>
        </p:txBody>
      </p:sp>
    </p:spTree>
    <p:extLst>
      <p:ext uri="{BB962C8B-B14F-4D97-AF65-F5344CB8AC3E}">
        <p14:creationId xmlns:p14="http://schemas.microsoft.com/office/powerpoint/2010/main" val="3291904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Lawrence </a:t>
            </a:r>
            <a:r>
              <a:rPr lang="en-US" dirty="0" err="1"/>
              <a:t>Spizman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Spizman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Lawrence M. “Comment on ‘Statistical Based Earnings Estimates: Further Reflections and Extensions.’”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Legal Economics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27, no. 2 (2021): 93–98.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Spizman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Lawrence M. “Damages to a Child and the Proposed Fair Calculations Act: A Case Study.”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Forensic Economics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29, no. 1 (September 1, 2020): 59–68.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doi.org/10.5085/JFE-445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Spizman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Lawrence M. “Developing Statistical Based Earnings Estimates: Median versus Mean Earnings” 19, no. 2 (2013).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person in a suit talking to a group of people&#10;&#10;Description automatically generated">
            <a:extLst>
              <a:ext uri="{FF2B5EF4-FFF2-40B4-BE49-F238E27FC236}">
                <a16:creationId xmlns:a16="http://schemas.microsoft.com/office/drawing/2014/main" id="{30A1E14D-542E-A35B-980D-F77B69205E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683" r="2968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Economics, Emeritus</a:t>
            </a:r>
          </a:p>
        </p:txBody>
      </p:sp>
    </p:spTree>
    <p:extLst>
      <p:ext uri="{BB962C8B-B14F-4D97-AF65-F5344CB8AC3E}">
        <p14:creationId xmlns:p14="http://schemas.microsoft.com/office/powerpoint/2010/main" val="3300390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Lawrence </a:t>
            </a:r>
            <a:r>
              <a:rPr lang="en-US" dirty="0" err="1"/>
              <a:t>Spizman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Spizman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Lawrence M. “Editors’ Note.”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Forensic Economics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29, no. 1 (2020): 1–3.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Spizman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Lawrence M. “Estimating Educational Attainment and Earning Capacity of a Minor Child.” In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Forensic Economics: Assessing Personal Damages in Civil Litigation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edited by Frank D.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Tinari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75–87. New York: Palgrave Macmillan, 2016.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Spizman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Lawrence M. “The Inverted Nudge: An Application of Behavioral Economic Concepts to Settlement Outcomes.”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Legal Economics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24, no. 1–2 (2018): 95–106.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Spizman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Lawrence M., and John Kane. “Update of Educational Attainment Model for a Minor Child: Round 18 of NLSY (1997).”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Forensic Economics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29, no. 1 (September 1, 2020): 131–41.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doi.org/10.5085/JFE-465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person in a suit talking to a group of people&#10;&#10;Description automatically generated">
            <a:extLst>
              <a:ext uri="{FF2B5EF4-FFF2-40B4-BE49-F238E27FC236}">
                <a16:creationId xmlns:a16="http://schemas.microsoft.com/office/drawing/2014/main" id="{30A1E14D-542E-A35B-980D-F77B69205E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683" r="2968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Economics, Emeritus</a:t>
            </a:r>
          </a:p>
        </p:txBody>
      </p:sp>
    </p:spTree>
    <p:extLst>
      <p:ext uri="{BB962C8B-B14F-4D97-AF65-F5344CB8AC3E}">
        <p14:creationId xmlns:p14="http://schemas.microsoft.com/office/powerpoint/2010/main" val="2115979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Michele Thornton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57150" marR="0" indent="-4000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Thornton, Michele L, Rebecca W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Mushtare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Laura J Harris, and Kathleen 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DeForest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“10-Day Campus Accessibility Challenge.”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Postsecondary Education &amp; Disability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36, no. 1 (Spring 2023): 23–39.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Placeholder 8" descr="Michele Thornton wearing a blue jean jacket and smiling in front of a red wall.">
            <a:extLst>
              <a:ext uri="{FF2B5EF4-FFF2-40B4-BE49-F238E27FC236}">
                <a16:creationId xmlns:a16="http://schemas.microsoft.com/office/drawing/2014/main" id="{C190102A-A7C2-6F4F-D468-E94E73B33F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5473" b="5473"/>
          <a:stretch/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Management and Marketing</a:t>
            </a:r>
          </a:p>
        </p:txBody>
      </p:sp>
    </p:spTree>
    <p:extLst>
      <p:ext uri="{BB962C8B-B14F-4D97-AF65-F5344CB8AC3E}">
        <p14:creationId xmlns:p14="http://schemas.microsoft.com/office/powerpoint/2010/main" val="1769682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Erik Wade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Wade, Erik. “‘As Black As They Were Before’: The History of Skin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History of the Holy Rood-Tree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Early Middle English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4, no. 1 (2022): 51–83.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Wade, Erik. “Catherine E.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Karkov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Imagining Anglo-Saxon England: Utopia,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Heteropia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Dystopia.”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Nottingham Medieval Studies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66 (2022): 198–201.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doi.org/10.1484/J.NMS.5.132199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304800">
              <a:lnSpc>
                <a:spcPct val="107000"/>
              </a:lnSpc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04800">
              <a:lnSpc>
                <a:spcPct val="107000"/>
              </a:lnSpc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Wade, Erik. “Claire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Weeda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Ethnicity in Medieval Europe, 950-1250: Medicine, Power and Religion.”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Medieval Review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March 15, 2023.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https://scholarworks.iu.edu/journals/index.php/tmr/article/view/36068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Placeholder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AA354AF7-7A63-46B7-B308-3E1DA3E695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93" r="9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English &amp; Creative Writing</a:t>
            </a:r>
          </a:p>
        </p:txBody>
      </p:sp>
    </p:spTree>
    <p:extLst>
      <p:ext uri="{BB962C8B-B14F-4D97-AF65-F5344CB8AC3E}">
        <p14:creationId xmlns:p14="http://schemas.microsoft.com/office/powerpoint/2010/main" val="38220382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Erik Wade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Wade, Erik. : “Kathryn Maude,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Addressing Women in Early Medieval Religious Texts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Speculum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98, no. 4 (October 1, 2023): 1289–91.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doi.org/10.1086/726766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Wade, Erik. “Reading the Old English Life of Saint Mary of Egypt with Abbot Hadrian of Africa: The Influence of Byzantine Readings of the Song of Songs on Early Medieval England.” In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Song of Songs Through the Ages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edited by Annette Schellenberg, 89–114. Berlin, Boston: De Gruyter, 2023.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doi.org/10.1515/9783110750799-006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Wade, Erik. “Skeletons in the Closet: Scholarly Erasure of Queer and Trans Themes in Early Medieval English Texts.”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89, no. 2 (June 2022): 281–316.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doi.org/10.1353/elh.2022.0011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Placeholder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AA354AF7-7A63-46B7-B308-3E1DA3E695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93" r="9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English &amp; Creative Writing</a:t>
            </a:r>
          </a:p>
        </p:txBody>
      </p:sp>
    </p:spTree>
    <p:extLst>
      <p:ext uri="{BB962C8B-B14F-4D97-AF65-F5344CB8AC3E}">
        <p14:creationId xmlns:p14="http://schemas.microsoft.com/office/powerpoint/2010/main" val="41720874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Erik Wade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Wade, Erik. “A Story About Beaver Slavery in Arabic, Northern European, and Persian Sources.”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ANQ: A Quarterly Journal of Short Articles, Notes and Reviews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April 12, 2023, 1–4.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doi.org/10.1080/0895769X.2023.2195900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Rambaran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-Olm, Mary, and Erik Wade. “What’s in a Name? The Past and Present Racism in ‘Anglo-Saxon’ Studies.”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Yearbook of English Studies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52, no. 1 (2022): 135–53.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doi.org/10.1353/yes.2022.0010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Placeholder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AA354AF7-7A63-46B7-B308-3E1DA3E695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93" r="9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English &amp; Creative Writing</a:t>
            </a:r>
          </a:p>
        </p:txBody>
      </p:sp>
    </p:spTree>
    <p:extLst>
      <p:ext uri="{BB962C8B-B14F-4D97-AF65-F5344CB8AC3E}">
        <p14:creationId xmlns:p14="http://schemas.microsoft.com/office/powerpoint/2010/main" val="1751827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Georgina Whittingham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107" y="1705708"/>
            <a:ext cx="5318313" cy="4268412"/>
          </a:xfrm>
        </p:spPr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Salcedo, Hugo. “The Children of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Malinche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Translated by Georgina Whittingham and Carolyn Malloy.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Mercurian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9, no. 4 (November 14, 2023): 64–93. </a:t>
            </a:r>
            <a:r>
              <a:rPr lang="en-US" sz="20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https://the-mercurian.com/2023/11/14/the-children-of-malinche/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Modern Languages &amp; Literatures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B72AE7-AA44-5AB5-D505-EB0E3829D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E5DF74CA-8949-096D-959A-C9F686180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b="5436"/>
          <a:stretch>
            <a:fillRect/>
          </a:stretch>
        </p:blipFill>
        <p:spPr>
          <a:xfrm>
            <a:off x="7058025" y="0"/>
            <a:ext cx="5133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206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Jason </a:t>
            </a:r>
            <a:r>
              <a:rPr lang="en-US" b="1" dirty="0" err="1"/>
              <a:t>Zenor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Moritz, Brian, and Jason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Zenor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“Damaged Goods? Perspectives on the Dehumanization of NFL Players by Fan Typology.”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Sports Media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17, no. 1 (March 2022): 25–49.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doi.org/10.1353/jsm.2022.0001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Zenor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Jason. “If You See Something, Say Something: Can Artificial Intelligence Have A Duty To Report Dangerous Behavior In The Home?”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Denver Law Review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98, no. 4 (2020): 839–65.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Zenor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Jason. “A Private Practice? Commercial Speech, Public Accommodation, and Individual Dignity.”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Elon Law Review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14, no. 1 (2022): 87–115.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E140FA67-FEA0-4A0C-A9CC-207D1B9B97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Management and Marketing</a:t>
            </a:r>
          </a:p>
        </p:txBody>
      </p:sp>
    </p:spTree>
    <p:extLst>
      <p:ext uri="{BB962C8B-B14F-4D97-AF65-F5344CB8AC3E}">
        <p14:creationId xmlns:p14="http://schemas.microsoft.com/office/powerpoint/2010/main" val="3260253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5585461" cy="1353639"/>
          </a:xfrm>
        </p:spPr>
        <p:txBody>
          <a:bodyPr/>
          <a:lstStyle/>
          <a:p>
            <a:r>
              <a:rPr lang="en-US" dirty="0" err="1"/>
              <a:t>Kestutis</a:t>
            </a:r>
            <a:r>
              <a:rPr lang="en-US" dirty="0"/>
              <a:t> </a:t>
            </a:r>
            <a:r>
              <a:rPr lang="en-US" dirty="0" err="1"/>
              <a:t>Bendinskas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Sanyal,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Tamalika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Ankita Das, Sandip Bhattacharjee, Brooks B. Gump,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Kestutis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Bendinskas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Pritha Bhattacharjee. “Targeting the ‘DNA Methylation Mark’: Analysis of Early Epigenetic-Alterations in Children Chronically Exposed to Arsenic.”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 of The Total Environment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912 (February 2024): 169049.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doi.org/10.1016/j.scitotenv.2023.169049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36949062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Jason </a:t>
            </a:r>
            <a:r>
              <a:rPr lang="en-US" b="1" dirty="0" err="1"/>
              <a:t>Zenor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Zenor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Jason, and Sasha Houston Brown. “Tribal (De)Termination: Commercial Speech, Native American Imagery and Cultural Sovereignty.”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Southwestern Law Review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48, no. 1 (2019): 81–104.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Zenor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Jason. “A Trigger Warning? Engagement, Reception, and Appreciation of Pop Music With Dark Lyrics.”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Northwest Journal of Communication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49, no. 1 (2021): 127–56.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E140FA67-FEA0-4A0C-A9CC-207D1B9B97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Management and Marketing</a:t>
            </a:r>
          </a:p>
        </p:txBody>
      </p:sp>
    </p:spTree>
    <p:extLst>
      <p:ext uri="{BB962C8B-B14F-4D97-AF65-F5344CB8AC3E}">
        <p14:creationId xmlns:p14="http://schemas.microsoft.com/office/powerpoint/2010/main" val="36602794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5025" y="757070"/>
            <a:ext cx="9612971" cy="2852737"/>
          </a:xfrm>
        </p:spPr>
        <p:txBody>
          <a:bodyPr>
            <a:normAutofit/>
          </a:bodyPr>
          <a:lstStyle/>
          <a:p>
            <a:r>
              <a:rPr lang="en-US" sz="5400" cap="none" dirty="0"/>
              <a:t>View current and past </a:t>
            </a:r>
            <a:br>
              <a:rPr lang="en-US" sz="5400" cap="none" dirty="0"/>
            </a:br>
            <a:r>
              <a:rPr lang="en-US" sz="5400" cap="none" dirty="0"/>
              <a:t>Display to </a:t>
            </a:r>
            <a:r>
              <a:rPr lang="en-US" sz="5400" cap="none"/>
              <a:t>Archives slide shows and </a:t>
            </a:r>
            <a:r>
              <a:rPr lang="en-US" sz="5400" cap="none" dirty="0"/>
              <a:t>bibliographies at: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https://www.oswego.edu/library/display-archives</a:t>
            </a:r>
          </a:p>
        </p:txBody>
      </p:sp>
    </p:spTree>
    <p:extLst>
      <p:ext uri="{BB962C8B-B14F-4D97-AF65-F5344CB8AC3E}">
        <p14:creationId xmlns:p14="http://schemas.microsoft.com/office/powerpoint/2010/main" val="167123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Thomas M. Brown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2039439"/>
            <a:ext cx="5318313" cy="3600574"/>
          </a:xfrm>
        </p:spPr>
        <p:txBody>
          <a:bodyPr>
            <a:normAutofit/>
          </a:bodyPr>
          <a:lstStyle/>
          <a:p>
            <a:pPr indent="-304800">
              <a:lnSpc>
                <a:spcPct val="107000"/>
              </a:lnSpc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Brown, Thomas M. “Lavoisier’s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Traité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élémentaire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chimie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At the Intersection of Chemistry and French.”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Substantia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2023.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doi.org/10.36253/Substantia-2240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4E52F66E-8C13-9163-06A2-536B61ABA3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362423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Rebecca Burch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Widman, David R., and Rebecca L. Burch. “The Point of Nipple Erection 4: Male Nipple Erection Engenders Similar Emotions as Female Nipple Erection but Triggers Different Altruistic Reactions and Sexual Expectations.”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Evolutionary Behavioral Sciences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May 1, 2023.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doi.org/10.1037/ebs0000326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Widman, David R., Maryanne L. Fisher, and Rebecca L. Burch. “Possible Influence of Psychological Distance to Women’s Intrasexual Mating Competition.”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Evolutionary Behavioral Sciences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December 7, 2023.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doi.org/10.1037/ebs0000344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r="887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Human Development</a:t>
            </a:r>
          </a:p>
        </p:txBody>
      </p:sp>
    </p:spTree>
    <p:extLst>
      <p:ext uri="{BB962C8B-B14F-4D97-AF65-F5344CB8AC3E}">
        <p14:creationId xmlns:p14="http://schemas.microsoft.com/office/powerpoint/2010/main" val="257417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Victoria Chiu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Booker, Adam, Victoria Chiu, Nathan Groff, and Vernon J. Richardson. “AIS Research Opportunities Utilizing Machine Learning: From a Meta-Theory of Accounting Literature.”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Accounting Information Systems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52 (March 2024): 100661.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doi.org/10.1016/j.accinf.2023.100661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Baldwin, Amelia Annette, Victoria Chiu, and Qi Liu. “A Bibliometric Analysis of the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 Educator Journal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 Educator Journal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17, no. 1 (July 1, 2022): 30–40.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doi.org/10.3194/1935-8156-17.1.30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r="417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Accounting, Finance, and Law</a:t>
            </a:r>
          </a:p>
        </p:txBody>
      </p:sp>
    </p:spTree>
    <p:extLst>
      <p:ext uri="{BB962C8B-B14F-4D97-AF65-F5344CB8AC3E}">
        <p14:creationId xmlns:p14="http://schemas.microsoft.com/office/powerpoint/2010/main" val="2294655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Victoria Chiu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Chiu, Yuan-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Shyi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P., Hung-Yi Chen, Victoria Chiu,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Wang Chiu, and Hsiao-Chun Wu. “The Joint Influence of Quality Assurance and Postponement on a Hybrid Multi-Item Manufacturing-Delivery Decision-Making.”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Industrial Engineering Computations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14, no. 4 (2023): 821–36.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doi.org/10.5267/j.ijiec.2023.6.002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Baldwin, Amelia Annette, Victoria Chiu, Qi Liu, and Brigitte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Muehlmann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“Technology Agility Supported by a Growth Mindset: A New Requirement for Accounting Curricula.”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Emerging Technologies in Accounting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20, no. 2 (October 1, 2023): 11–28.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doi.org/10.2308/JETA-2021-034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r="417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Accounting, Finance, and Law</a:t>
            </a:r>
          </a:p>
        </p:txBody>
      </p:sp>
    </p:spTree>
    <p:extLst>
      <p:ext uri="{BB962C8B-B14F-4D97-AF65-F5344CB8AC3E}">
        <p14:creationId xmlns:p14="http://schemas.microsoft.com/office/powerpoint/2010/main" val="229374592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5021</TotalTime>
  <Words>5251</Words>
  <Application>Microsoft Office PowerPoint</Application>
  <PresentationFormat>Widescreen</PresentationFormat>
  <Paragraphs>245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Calibri</vt:lpstr>
      <vt:lpstr>Franklin Gothic Book</vt:lpstr>
      <vt:lpstr>Times New Roman</vt:lpstr>
      <vt:lpstr>Crop</vt:lpstr>
      <vt:lpstr>Display to archives</vt:lpstr>
      <vt:lpstr>David Andrews</vt:lpstr>
      <vt:lpstr>Kestutis Bendinskas</vt:lpstr>
      <vt:lpstr>Kestutis Bendinskas</vt:lpstr>
      <vt:lpstr>Kestutis Bendinskas</vt:lpstr>
      <vt:lpstr>Thomas M. Brown</vt:lpstr>
      <vt:lpstr>Rebecca Burch</vt:lpstr>
      <vt:lpstr>Victoria Chiu</vt:lpstr>
      <vt:lpstr>Victoria Chiu</vt:lpstr>
      <vt:lpstr>Kathleen DeForest</vt:lpstr>
      <vt:lpstr>Barry Friedman</vt:lpstr>
      <vt:lpstr>Scott Furlong</vt:lpstr>
      <vt:lpstr>Juliet Giglio</vt:lpstr>
      <vt:lpstr>Joan Gujarati</vt:lpstr>
      <vt:lpstr>Roger Guy</vt:lpstr>
      <vt:lpstr>Laura Harris</vt:lpstr>
      <vt:lpstr>Christopher Hromalik</vt:lpstr>
      <vt:lpstr>Carolina Ilie</vt:lpstr>
      <vt:lpstr>Shashi Kanbur</vt:lpstr>
      <vt:lpstr>Shashi Kanbur</vt:lpstr>
      <vt:lpstr>Shashi Kanbur</vt:lpstr>
      <vt:lpstr>Shashi Kanbur</vt:lpstr>
      <vt:lpstr>Natalia Lewandowska</vt:lpstr>
      <vt:lpstr>Natalia Lewandowska</vt:lpstr>
      <vt:lpstr>Natalia Lewandowska</vt:lpstr>
      <vt:lpstr>Natalia Lewandowska</vt:lpstr>
      <vt:lpstr>James MacKenzie</vt:lpstr>
      <vt:lpstr>Doreen Mazzye</vt:lpstr>
      <vt:lpstr>Joshua McKeown</vt:lpstr>
      <vt:lpstr>Ulises Mejias</vt:lpstr>
      <vt:lpstr>Kamal Mohammad</vt:lpstr>
      <vt:lpstr>Rebecca Mushtare</vt:lpstr>
      <vt:lpstr>Ampalavanar Nanthakumar</vt:lpstr>
      <vt:lpstr>Alanna Ossa</vt:lpstr>
      <vt:lpstr>Stephanie Pritchard</vt:lpstr>
      <vt:lpstr>Stephanie Pritchard</vt:lpstr>
      <vt:lpstr>Roseli Rojo</vt:lpstr>
      <vt:lpstr>James Seago Jr.</vt:lpstr>
      <vt:lpstr>Michelle Storie</vt:lpstr>
      <vt:lpstr>Karen Sime</vt:lpstr>
      <vt:lpstr>Kristen Lee Sotak</vt:lpstr>
      <vt:lpstr>Lawrence Spizman</vt:lpstr>
      <vt:lpstr>Lawrence Spizman</vt:lpstr>
      <vt:lpstr>Michele Thornton</vt:lpstr>
      <vt:lpstr>Erik Wade</vt:lpstr>
      <vt:lpstr>Erik Wade</vt:lpstr>
      <vt:lpstr>Erik Wade</vt:lpstr>
      <vt:lpstr>Georgina Whittingham</vt:lpstr>
      <vt:lpstr>Jason Zenor</vt:lpstr>
      <vt:lpstr>Jason Zenor</vt:lpstr>
      <vt:lpstr>View current and past  Display to Archives slide shows and bibliographies at:</vt:lpstr>
    </vt:vector>
  </TitlesOfParts>
  <Company>State University of New York at Oswego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Display to archives</dc:title>
  <dc:creator>Windows User</dc:creator>
  <cp:lastModifiedBy>Zachary Vickery</cp:lastModifiedBy>
  <cp:revision>262</cp:revision>
  <cp:lastPrinted>2024-04-09T15:11:50Z</cp:lastPrinted>
  <dcterms:created xsi:type="dcterms:W3CDTF">2017-04-01T14:38:39Z</dcterms:created>
  <dcterms:modified xsi:type="dcterms:W3CDTF">2024-04-15T17:45:52Z</dcterms:modified>
</cp:coreProperties>
</file>