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png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03"/>
  </p:notesMasterIdLst>
  <p:handoutMasterIdLst>
    <p:handoutMasterId r:id="rId104"/>
  </p:handoutMasterIdLst>
  <p:sldIdLst>
    <p:sldId id="440" r:id="rId2"/>
    <p:sldId id="366" r:id="rId3"/>
    <p:sldId id="367" r:id="rId4"/>
    <p:sldId id="368" r:id="rId5"/>
    <p:sldId id="369" r:id="rId6"/>
    <p:sldId id="370" r:id="rId7"/>
    <p:sldId id="371" r:id="rId8"/>
    <p:sldId id="384" r:id="rId9"/>
    <p:sldId id="442" r:id="rId10"/>
    <p:sldId id="259" r:id="rId11"/>
    <p:sldId id="386" r:id="rId12"/>
    <p:sldId id="388" r:id="rId13"/>
    <p:sldId id="387" r:id="rId14"/>
    <p:sldId id="267" r:id="rId15"/>
    <p:sldId id="432" r:id="rId16"/>
    <p:sldId id="268" r:id="rId17"/>
    <p:sldId id="269" r:id="rId18"/>
    <p:sldId id="270" r:id="rId19"/>
    <p:sldId id="271" r:id="rId20"/>
    <p:sldId id="274" r:id="rId21"/>
    <p:sldId id="383" r:id="rId22"/>
    <p:sldId id="396" r:id="rId23"/>
    <p:sldId id="276" r:id="rId24"/>
    <p:sldId id="397" r:id="rId25"/>
    <p:sldId id="278" r:id="rId26"/>
    <p:sldId id="279" r:id="rId27"/>
    <p:sldId id="398" r:id="rId28"/>
    <p:sldId id="399" r:id="rId29"/>
    <p:sldId id="400" r:id="rId30"/>
    <p:sldId id="401" r:id="rId31"/>
    <p:sldId id="402" r:id="rId32"/>
    <p:sldId id="403" r:id="rId33"/>
    <p:sldId id="286" r:id="rId34"/>
    <p:sldId id="287" r:id="rId35"/>
    <p:sldId id="433" r:id="rId36"/>
    <p:sldId id="288" r:id="rId37"/>
    <p:sldId id="289" r:id="rId38"/>
    <p:sldId id="295" r:id="rId39"/>
    <p:sldId id="415" r:id="rId40"/>
    <p:sldId id="297" r:id="rId41"/>
    <p:sldId id="298" r:id="rId42"/>
    <p:sldId id="299" r:id="rId43"/>
    <p:sldId id="434" r:id="rId44"/>
    <p:sldId id="301" r:id="rId45"/>
    <p:sldId id="435" r:id="rId46"/>
    <p:sldId id="302" r:id="rId47"/>
    <p:sldId id="303" r:id="rId48"/>
    <p:sldId id="304" r:id="rId49"/>
    <p:sldId id="305" r:id="rId50"/>
    <p:sldId id="436" r:id="rId51"/>
    <p:sldId id="311" r:id="rId52"/>
    <p:sldId id="431" r:id="rId53"/>
    <p:sldId id="430" r:id="rId54"/>
    <p:sldId id="429" r:id="rId55"/>
    <p:sldId id="428" r:id="rId56"/>
    <p:sldId id="312" r:id="rId57"/>
    <p:sldId id="314" r:id="rId58"/>
    <p:sldId id="427" r:id="rId59"/>
    <p:sldId id="313" r:id="rId60"/>
    <p:sldId id="315" r:id="rId61"/>
    <p:sldId id="424" r:id="rId62"/>
    <p:sldId id="426" r:id="rId63"/>
    <p:sldId id="379" r:id="rId64"/>
    <p:sldId id="425" r:id="rId65"/>
    <p:sldId id="423" r:id="rId66"/>
    <p:sldId id="422" r:id="rId67"/>
    <p:sldId id="420" r:id="rId68"/>
    <p:sldId id="421" r:id="rId69"/>
    <p:sldId id="324" r:id="rId70"/>
    <p:sldId id="325" r:id="rId71"/>
    <p:sldId id="382" r:id="rId72"/>
    <p:sldId id="419" r:id="rId73"/>
    <p:sldId id="327" r:id="rId74"/>
    <p:sldId id="328" r:id="rId75"/>
    <p:sldId id="329" r:id="rId76"/>
    <p:sldId id="330" r:id="rId77"/>
    <p:sldId id="331" r:id="rId78"/>
    <p:sldId id="345" r:id="rId79"/>
    <p:sldId id="414" r:id="rId80"/>
    <p:sldId id="413" r:id="rId81"/>
    <p:sldId id="412" r:id="rId82"/>
    <p:sldId id="411" r:id="rId83"/>
    <p:sldId id="350" r:id="rId84"/>
    <p:sldId id="410" r:id="rId85"/>
    <p:sldId id="409" r:id="rId86"/>
    <p:sldId id="405" r:id="rId87"/>
    <p:sldId id="408" r:id="rId88"/>
    <p:sldId id="407" r:id="rId89"/>
    <p:sldId id="355" r:id="rId90"/>
    <p:sldId id="406" r:id="rId91"/>
    <p:sldId id="356" r:id="rId92"/>
    <p:sldId id="358" r:id="rId93"/>
    <p:sldId id="404" r:id="rId94"/>
    <p:sldId id="437" r:id="rId95"/>
    <p:sldId id="417" r:id="rId96"/>
    <p:sldId id="418" r:id="rId97"/>
    <p:sldId id="438" r:id="rId98"/>
    <p:sldId id="391" r:id="rId99"/>
    <p:sldId id="392" r:id="rId100"/>
    <p:sldId id="395" r:id="rId101"/>
    <p:sldId id="439" r:id="rId10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0E60C9F4-9C12-4A31-8234-8A1FB7D30F69}">
          <p14:sldIdLst>
            <p14:sldId id="440"/>
          </p14:sldIdLst>
        </p14:section>
        <p14:section name="List of Contributors by Department" id="{36E4F33B-DE6C-4865-A555-82777C5CDEB5}">
          <p14:sldIdLst>
            <p14:sldId id="366"/>
            <p14:sldId id="367"/>
            <p14:sldId id="368"/>
            <p14:sldId id="369"/>
            <p14:sldId id="370"/>
            <p14:sldId id="371"/>
            <p14:sldId id="384"/>
          </p14:sldIdLst>
        </p14:section>
        <p14:section name="Contributors (Alphabetical Order)" id="{A2EFFE7A-9310-4418-A13F-36AD65653A87}">
          <p14:sldIdLst>
            <p14:sldId id="442"/>
            <p14:sldId id="259"/>
            <p14:sldId id="386"/>
            <p14:sldId id="388"/>
            <p14:sldId id="387"/>
            <p14:sldId id="267"/>
            <p14:sldId id="432"/>
            <p14:sldId id="268"/>
            <p14:sldId id="269"/>
            <p14:sldId id="270"/>
            <p14:sldId id="271"/>
            <p14:sldId id="274"/>
            <p14:sldId id="383"/>
            <p14:sldId id="396"/>
            <p14:sldId id="276"/>
            <p14:sldId id="397"/>
            <p14:sldId id="278"/>
            <p14:sldId id="279"/>
            <p14:sldId id="398"/>
            <p14:sldId id="399"/>
            <p14:sldId id="400"/>
            <p14:sldId id="401"/>
            <p14:sldId id="402"/>
            <p14:sldId id="403"/>
            <p14:sldId id="286"/>
            <p14:sldId id="287"/>
            <p14:sldId id="433"/>
            <p14:sldId id="288"/>
            <p14:sldId id="289"/>
            <p14:sldId id="295"/>
            <p14:sldId id="415"/>
            <p14:sldId id="297"/>
            <p14:sldId id="298"/>
            <p14:sldId id="299"/>
            <p14:sldId id="434"/>
            <p14:sldId id="301"/>
            <p14:sldId id="435"/>
            <p14:sldId id="302"/>
            <p14:sldId id="303"/>
            <p14:sldId id="304"/>
            <p14:sldId id="305"/>
            <p14:sldId id="436"/>
            <p14:sldId id="311"/>
            <p14:sldId id="431"/>
            <p14:sldId id="430"/>
            <p14:sldId id="429"/>
            <p14:sldId id="428"/>
            <p14:sldId id="312"/>
            <p14:sldId id="314"/>
            <p14:sldId id="427"/>
            <p14:sldId id="313"/>
            <p14:sldId id="315"/>
            <p14:sldId id="424"/>
            <p14:sldId id="426"/>
            <p14:sldId id="379"/>
            <p14:sldId id="425"/>
            <p14:sldId id="423"/>
            <p14:sldId id="422"/>
            <p14:sldId id="420"/>
            <p14:sldId id="421"/>
            <p14:sldId id="324"/>
            <p14:sldId id="325"/>
            <p14:sldId id="382"/>
            <p14:sldId id="419"/>
            <p14:sldId id="327"/>
            <p14:sldId id="328"/>
            <p14:sldId id="329"/>
            <p14:sldId id="330"/>
            <p14:sldId id="331"/>
            <p14:sldId id="345"/>
            <p14:sldId id="414"/>
            <p14:sldId id="413"/>
            <p14:sldId id="412"/>
            <p14:sldId id="411"/>
            <p14:sldId id="350"/>
            <p14:sldId id="410"/>
            <p14:sldId id="409"/>
            <p14:sldId id="405"/>
            <p14:sldId id="408"/>
            <p14:sldId id="407"/>
            <p14:sldId id="355"/>
            <p14:sldId id="406"/>
            <p14:sldId id="356"/>
            <p14:sldId id="358"/>
            <p14:sldId id="404"/>
          </p14:sldIdLst>
        </p14:section>
        <p14:section name="1st Year Contributors" id="{1F65510C-110C-408B-8453-BC7CDD697718}">
          <p14:sldIdLst>
            <p14:sldId id="437"/>
            <p14:sldId id="417"/>
            <p14:sldId id="418"/>
          </p14:sldIdLst>
        </p14:section>
        <p14:section name="Thank Yous" id="{AF2AC217-6324-4E67-B1E9-F192611E39DA}">
          <p14:sldIdLst>
            <p14:sldId id="438"/>
            <p14:sldId id="391"/>
            <p14:sldId id="392"/>
            <p14:sldId id="395"/>
          </p14:sldIdLst>
        </p14:section>
        <p14:section name="How to Find Out More" id="{B40BFD32-5C52-4249-888F-71BCAD28FA80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6F6"/>
    <a:srgbClr val="EEEBEB"/>
    <a:srgbClr val="FFFFFF"/>
    <a:srgbClr val="D1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4" autoAdjust="0"/>
    <p:restoredTop sz="94660" autoAdjust="0"/>
  </p:normalViewPr>
  <p:slideViewPr>
    <p:cSldViewPr snapToGrid="0">
      <p:cViewPr varScale="1">
        <p:scale>
          <a:sx n="102" d="100"/>
          <a:sy n="102" d="100"/>
        </p:scale>
        <p:origin x="16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2" y="104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994"/>
    </p:cViewPr>
  </p:sorterViewPr>
  <p:notesViewPr>
    <p:cSldViewPr snapToGrid="0">
      <p:cViewPr varScale="1">
        <p:scale>
          <a:sx n="109" d="100"/>
          <a:sy n="109" d="100"/>
        </p:scale>
        <p:origin x="3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A49272-9363-4DB3-AD6A-90033429698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53FD822-5219-491D-8700-45819B1E1F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8E703-C7BC-44D0-A6FF-9DA2B03DCF93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FCF41-4751-4E6C-B096-879E89C943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19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FCF41-4751-4E6C-B096-879E89C9436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7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5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/>
          <p:cNvGrpSpPr/>
          <p:nvPr userDrawn="1"/>
        </p:nvGrpSpPr>
        <p:grpSpPr>
          <a:xfrm>
            <a:off x="596140" y="1211287"/>
            <a:ext cx="3334592" cy="3408214"/>
            <a:chOff x="9685338" y="4460675"/>
            <a:chExt cx="1080904" cy="1080902"/>
          </a:xfrm>
        </p:grpSpPr>
        <p:sp>
          <p:nvSpPr>
            <p:cNvPr id="16" name="Oval 15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grpSp>
        <p:nvGrpSpPr>
          <p:cNvPr id="10" name="Group 9"/>
          <p:cNvGrpSpPr/>
          <p:nvPr userDrawn="1"/>
        </p:nvGrpSpPr>
        <p:grpSpPr>
          <a:xfrm>
            <a:off x="863026" y="1511331"/>
            <a:ext cx="2768376" cy="2836207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8978" y="1432223"/>
            <a:ext cx="5709541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05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41184" y="1870159"/>
            <a:ext cx="2012059" cy="2093308"/>
          </a:xfrm>
          <a:prstGeom prst="ellipse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90150" y="1493203"/>
            <a:ext cx="2768376" cy="28250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Celebrating  25  Years of Scholarly &amp; Creative Activity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5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88"/>
            <a:ext cx="2644309" cy="365125"/>
          </a:xfrm>
        </p:spPr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8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1" y="2506133"/>
            <a:ext cx="1188299" cy="720332"/>
          </a:xfrm>
        </p:spPr>
        <p:txBody>
          <a:bodyPr/>
          <a:lstStyle>
            <a:lvl1pPr>
              <a:defRPr sz="2800"/>
            </a:lvl1pPr>
          </a:lstStyle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2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2A - smal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917992"/>
            <a:ext cx="12192000" cy="1940011"/>
          </a:xfrm>
        </p:spPr>
        <p:txBody>
          <a:bodyPr anchor="t"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4003" y="2457351"/>
            <a:ext cx="814388" cy="820954"/>
          </a:xfrm>
          <a:prstGeom prst="ellipse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  <a:ln>
            <a:noFill/>
          </a:ln>
        </p:spPr>
        <p:txBody>
          <a:bodyPr>
            <a:normAutofit/>
          </a:bodyPr>
          <a:lstStyle>
            <a:lvl1pPr>
              <a:defRPr b="1">
                <a:ln>
                  <a:solidFill>
                    <a:schemeClr val="bg1"/>
                  </a:solidFill>
                </a:ln>
              </a:defRPr>
            </a:lvl1pPr>
          </a:lstStyle>
          <a:p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140293" cy="2742347"/>
          </a:xfrm>
          <a:ln>
            <a:noFill/>
          </a:ln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000">
                <a:ln w="9525">
                  <a:solidFill>
                    <a:schemeClr val="bg1"/>
                  </a:solidFill>
                </a:ln>
                <a:latin typeface="+mj-lt"/>
              </a:defRPr>
            </a:lvl1pPr>
          </a:lstStyle>
          <a:p>
            <a:pPr lvl="0"/>
            <a:r>
              <a:rPr lang="en-US" dirty="0" smtClean="0"/>
              <a:t>Click to edit </a:t>
            </a:r>
          </a:p>
          <a:p>
            <a:pPr lvl="0"/>
            <a:r>
              <a:rPr lang="en-US" dirty="0" smtClean="0"/>
              <a:t> 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4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D2A - lar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247" t="21484" r="481" b="3515"/>
          <a:stretch/>
        </p:blipFill>
        <p:spPr>
          <a:xfrm>
            <a:off x="1" y="3466534"/>
            <a:ext cx="12192000" cy="152145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" y="3466533"/>
            <a:ext cx="12192001" cy="3391471"/>
          </a:xfrm>
        </p:spPr>
        <p:txBody>
          <a:bodyPr anchor="t"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4003" y="2457351"/>
            <a:ext cx="814388" cy="820954"/>
          </a:xfrm>
          <a:prstGeom prst="ellipse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  <a:ln>
            <a:noFill/>
          </a:ln>
        </p:spPr>
        <p:txBody>
          <a:bodyPr>
            <a:normAutofit/>
          </a:bodyPr>
          <a:lstStyle>
            <a:lvl1pPr>
              <a:defRPr b="1"/>
            </a:lvl1pPr>
          </a:lstStyle>
          <a:p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140293" cy="2742347"/>
          </a:xfrm>
          <a:ln>
            <a:noFill/>
          </a:ln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000">
                <a:ln w="9525">
                  <a:solidFill>
                    <a:schemeClr val="bg1"/>
                  </a:solidFill>
                </a:ln>
                <a:latin typeface="+mj-lt"/>
              </a:defRPr>
            </a:lvl1pPr>
          </a:lstStyle>
          <a:p>
            <a:pPr lvl="0"/>
            <a:r>
              <a:rPr lang="en-US" dirty="0" smtClean="0"/>
              <a:t>Click to edit </a:t>
            </a:r>
          </a:p>
          <a:p>
            <a:pPr lvl="0"/>
            <a:r>
              <a:rPr lang="en-US" dirty="0" smtClean="0"/>
              <a:t> 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7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3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1" y="4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3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D2A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84558" y="4201362"/>
            <a:ext cx="814388" cy="8209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77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303741" y="4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62874" y="6135619"/>
            <a:ext cx="681418" cy="681418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58461" y="6230128"/>
            <a:ext cx="490243" cy="492399"/>
          </a:xfrm>
          <a:prstGeom prst="ellipse">
            <a:avLst/>
          </a:prstGeom>
        </p:spPr>
      </p:pic>
      <p:sp>
        <p:nvSpPr>
          <p:cNvPr id="19" name="Subtitle 2"/>
          <p:cNvSpPr txBox="1">
            <a:spLocks/>
          </p:cNvSpPr>
          <p:nvPr userDrawn="1"/>
        </p:nvSpPr>
        <p:spPr>
          <a:xfrm>
            <a:off x="8303741" y="5773000"/>
            <a:ext cx="3888259" cy="10850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/>
              <a:t>Celebrating 25 Years of Scholarly &amp; Creative Activity</a:t>
            </a:r>
            <a:endParaRPr lang="en-US" sz="2400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8303739" y="59075"/>
            <a:ext cx="3888259" cy="1446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Display to Archives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01791" y="1360131"/>
            <a:ext cx="38902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+mj-lt"/>
              </a:rPr>
              <a:t>2013 Contributors</a:t>
            </a:r>
            <a:endParaRPr lang="en-US" sz="5000" dirty="0">
              <a:latin typeface="+mj-lt"/>
            </a:endParaRPr>
          </a:p>
        </p:txBody>
      </p:sp>
      <p:sp>
        <p:nvSpPr>
          <p:cNvPr id="15" name="Text Placeholder 3"/>
          <p:cNvSpPr txBox="1">
            <a:spLocks/>
          </p:cNvSpPr>
          <p:nvPr userDrawn="1"/>
        </p:nvSpPr>
        <p:spPr>
          <a:xfrm>
            <a:off x="8301790" y="2930059"/>
            <a:ext cx="3890209" cy="2561589"/>
          </a:xfrm>
          <a:prstGeom prst="rect">
            <a:avLst/>
          </a:prstGeom>
        </p:spPr>
        <p:txBody>
          <a:bodyPr>
            <a:normAutofit/>
          </a:bodyPr>
          <a:lstStyle>
            <a:lvl1pPr marL="182875" indent="-182875" algn="l" defTabSz="91437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02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15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28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960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953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9945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9938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Reception: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3/6/2014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4pm-6pm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3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 - 2"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16203" y="4"/>
            <a:ext cx="36757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44835" y="6272787"/>
            <a:ext cx="376392" cy="378047"/>
          </a:xfrm>
          <a:prstGeom prst="ellipse">
            <a:avLst/>
          </a:prstGeom>
        </p:spPr>
      </p:pic>
      <p:sp>
        <p:nvSpPr>
          <p:cNvPr id="19" name="Subtitle 2"/>
          <p:cNvSpPr txBox="1">
            <a:spLocks/>
          </p:cNvSpPr>
          <p:nvPr userDrawn="1"/>
        </p:nvSpPr>
        <p:spPr>
          <a:xfrm>
            <a:off x="8665784" y="5856976"/>
            <a:ext cx="3526216" cy="83258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Celebrating 25 Years of Scholarly Activity</a:t>
            </a:r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/>
          <a:srcRect t="51535"/>
          <a:stretch/>
        </p:blipFill>
        <p:spPr>
          <a:xfrm>
            <a:off x="8516203" y="4"/>
            <a:ext cx="3677124" cy="13410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516203" y="1341063"/>
            <a:ext cx="3675797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you know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some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our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9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39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contributors </a:t>
            </a:r>
            <a:endParaRPr lang="en-US" sz="39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Display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Archives collection?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1988-1989) 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38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 - 3"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16203" y="4"/>
            <a:ext cx="36757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44835" y="6272787"/>
            <a:ext cx="376392" cy="378047"/>
          </a:xfrm>
          <a:prstGeom prst="ellipse">
            <a:avLst/>
          </a:prstGeom>
        </p:spPr>
      </p:pic>
      <p:sp>
        <p:nvSpPr>
          <p:cNvPr id="19" name="Subtitle 2"/>
          <p:cNvSpPr txBox="1">
            <a:spLocks/>
          </p:cNvSpPr>
          <p:nvPr userDrawn="1"/>
        </p:nvSpPr>
        <p:spPr>
          <a:xfrm>
            <a:off x="8665784" y="5856976"/>
            <a:ext cx="3526216" cy="83258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alpha val="57000"/>
                  </a:schemeClr>
                </a:solidFill>
              </a:rPr>
              <a:t>Celebrating 25 Years of Scholarly Activity</a:t>
            </a:r>
            <a:endParaRPr lang="en-US" sz="2400" dirty="0">
              <a:solidFill>
                <a:schemeClr val="tx1">
                  <a:alpha val="57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516203" y="1341063"/>
            <a:ext cx="3675797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you know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some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our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9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39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contributors </a:t>
            </a:r>
            <a:endParaRPr lang="en-US" sz="39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Display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Archives collection? 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1988-1989) 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8516203" y="0"/>
            <a:ext cx="3675797" cy="1334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ln>
                  <a:solidFill>
                    <a:schemeClr val="tx1"/>
                  </a:solidFill>
                </a:ln>
                <a:blipFill dpi="0" rotWithShape="1">
                  <a:blip r:embed="rId7">
                    <a:alphaModFix am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Display to Archives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 - 3.1"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516203" y="4"/>
            <a:ext cx="36757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44835" y="6272787"/>
            <a:ext cx="376392" cy="378047"/>
          </a:xfrm>
          <a:prstGeom prst="ellipse">
            <a:avLst/>
          </a:prstGeom>
        </p:spPr>
      </p:pic>
      <p:sp>
        <p:nvSpPr>
          <p:cNvPr id="19" name="Subtitle 2"/>
          <p:cNvSpPr txBox="1">
            <a:spLocks/>
          </p:cNvSpPr>
          <p:nvPr userDrawn="1"/>
        </p:nvSpPr>
        <p:spPr>
          <a:xfrm>
            <a:off x="8665784" y="5856976"/>
            <a:ext cx="3526216" cy="83258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alpha val="57000"/>
                  </a:schemeClr>
                </a:solidFill>
              </a:rPr>
              <a:t>Celebrating 25 Years of Scholarly Activity</a:t>
            </a:r>
            <a:endParaRPr lang="en-US" sz="2400" dirty="0">
              <a:solidFill>
                <a:schemeClr val="tx1">
                  <a:alpha val="57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516202" y="1991745"/>
            <a:ext cx="367579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you know </a:t>
            </a:r>
            <a:endParaRPr lang="en-US" sz="4000" baseline="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some </a:t>
            </a: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our </a:t>
            </a:r>
            <a:endParaRPr lang="en-US" sz="4000" baseline="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3900" b="1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3900" b="1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contributors </a:t>
            </a:r>
            <a:endParaRPr lang="en-US" sz="3900" b="1" baseline="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</a:p>
          <a:p>
            <a:pPr algn="ctr"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Display </a:t>
            </a: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Archives collection</a:t>
            </a: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8516203" y="-1"/>
            <a:ext cx="3675797" cy="182330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ln>
                  <a:solidFill>
                    <a:schemeClr val="tx1"/>
                  </a:solidFill>
                </a:ln>
                <a:blipFill dpi="0" rotWithShape="1">
                  <a:blip r:embed="rId7">
                    <a:alphaModFix am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blipFill dpi="0" rotWithShape="1">
                  <a:blip r:embed="rId7">
                    <a:alphaModFix amt="44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</a:rPr>
              <a:t>Display to Archives </a:t>
            </a:r>
          </a:p>
          <a:p>
            <a: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(1988-1989) </a:t>
            </a:r>
            <a:endParaRPr lang="en-US" sz="44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36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- D2A - 3.1.1"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"/>
            <a:ext cx="36757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Subtitle 2"/>
          <p:cNvSpPr txBox="1">
            <a:spLocks/>
          </p:cNvSpPr>
          <p:nvPr userDrawn="1"/>
        </p:nvSpPr>
        <p:spPr>
          <a:xfrm>
            <a:off x="0" y="5856976"/>
            <a:ext cx="3343212" cy="100102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300" dirty="0" smtClean="0">
                <a:solidFill>
                  <a:schemeClr val="tx1">
                    <a:alpha val="57000"/>
                  </a:schemeClr>
                </a:solidFill>
              </a:rPr>
              <a:t>Celebrating 25 Years of   Scholarly &amp; Creative      Activity</a:t>
            </a:r>
            <a:endParaRPr lang="en-US" sz="2300" dirty="0">
              <a:solidFill>
                <a:schemeClr val="tx1">
                  <a:alpha val="57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2" y="2138904"/>
            <a:ext cx="3675797" cy="340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you </a:t>
            </a: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remember our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3900" b="1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3900" b="1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contributors </a:t>
            </a:r>
            <a:endParaRPr lang="en-US" sz="3900" b="1" baseline="0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the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Display </a:t>
            </a:r>
            <a:r>
              <a:rPr lang="en-US" sz="4000" baseline="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Archives collection</a:t>
            </a:r>
            <a:r>
              <a:rPr lang="en-US" sz="4000" baseline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-1" y="0"/>
            <a:ext cx="3675797" cy="182330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alphaModFix am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blipFill dpi="0" rotWithShape="1">
                  <a:blip r:embed="rId4">
                    <a:alphaModFix amt="44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6350" ty="-127000" sx="65000" sy="64000" flip="none" algn="tl"/>
                </a:blipFill>
              </a:rPr>
              <a:t>Display to Archives </a:t>
            </a:r>
          </a:p>
          <a:p>
            <a: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(1988-1989) </a:t>
            </a:r>
            <a:endParaRPr lang="en-US" sz="4400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2994377" y="6176582"/>
            <a:ext cx="681418" cy="681418"/>
            <a:chOff x="11361456" y="6195813"/>
            <a:chExt cx="548640" cy="548640"/>
          </a:xfrm>
        </p:grpSpPr>
        <p:sp>
          <p:nvSpPr>
            <p:cNvPr id="15" name="Oval 14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84969" y="6270765"/>
            <a:ext cx="490243" cy="4923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97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1" y="4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5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- D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" y="4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157552" y="4985508"/>
            <a:ext cx="1701373" cy="1701373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72679" y="5094142"/>
            <a:ext cx="1477609" cy="1484106"/>
          </a:xfrm>
          <a:prstGeom prst="ellipse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307941" y="856527"/>
            <a:ext cx="9236599" cy="5416256"/>
          </a:xfrm>
        </p:spPr>
        <p:txBody>
          <a:bodyPr/>
          <a:lstStyle>
            <a:lvl1pPr marL="0" indent="0">
              <a:buNone/>
              <a:defRPr sz="8000" b="1">
                <a:ln>
                  <a:solidFill>
                    <a:schemeClr val="bg1"/>
                  </a:solidFill>
                </a:ln>
                <a:latin typeface="+mj-lt"/>
              </a:defRPr>
            </a:lvl1pPr>
            <a:lvl2pPr>
              <a:defRPr sz="6000">
                <a:ln>
                  <a:solidFill>
                    <a:schemeClr val="bg1"/>
                  </a:solidFill>
                </a:ln>
                <a:latin typeface="+mj-lt"/>
              </a:defRPr>
            </a:lvl2pPr>
            <a:lvl3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3pPr>
            <a:lvl4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4pPr>
            <a:lvl5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- D2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" y="4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307941" y="856527"/>
            <a:ext cx="9236599" cy="5416256"/>
          </a:xfrm>
        </p:spPr>
        <p:txBody>
          <a:bodyPr/>
          <a:lstStyle>
            <a:lvl1pPr marL="0" indent="0">
              <a:buNone/>
              <a:defRPr sz="8000" b="1">
                <a:ln>
                  <a:solidFill>
                    <a:schemeClr val="bg1"/>
                  </a:solidFill>
                </a:ln>
                <a:latin typeface="+mj-lt"/>
              </a:defRPr>
            </a:lvl1pPr>
            <a:lvl2pPr>
              <a:defRPr sz="6000">
                <a:ln>
                  <a:solidFill>
                    <a:schemeClr val="bg1"/>
                  </a:solidFill>
                </a:ln>
                <a:latin typeface="+mj-lt"/>
              </a:defRPr>
            </a:lvl2pPr>
            <a:lvl3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3pPr>
            <a:lvl4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4pPr>
            <a:lvl5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73894" y="73890"/>
            <a:ext cx="2124361" cy="2124361"/>
            <a:chOff x="11361456" y="6195813"/>
            <a:chExt cx="548640" cy="548640"/>
          </a:xfrm>
        </p:grpSpPr>
        <p:sp>
          <p:nvSpPr>
            <p:cNvPr id="12" name="Oval 1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69824" y="260434"/>
            <a:ext cx="1743605" cy="1751272"/>
          </a:xfrm>
          <a:prstGeom prst="ellipse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984511" y="73891"/>
            <a:ext cx="2124361" cy="2124361"/>
            <a:chOff x="11361456" y="6195813"/>
            <a:chExt cx="548640" cy="548640"/>
          </a:xfrm>
        </p:grpSpPr>
        <p:sp>
          <p:nvSpPr>
            <p:cNvPr id="19" name="Oval 1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74888" y="271307"/>
            <a:ext cx="1743605" cy="17512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83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- D2A -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" y="4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463674" y="18526"/>
            <a:ext cx="1701373" cy="1701373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72311" y="127159"/>
            <a:ext cx="1477609" cy="1484106"/>
          </a:xfrm>
          <a:prstGeom prst="ellipse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307941" y="856527"/>
            <a:ext cx="9236599" cy="5416256"/>
          </a:xfrm>
        </p:spPr>
        <p:txBody>
          <a:bodyPr/>
          <a:lstStyle>
            <a:lvl1pPr marL="0" indent="0">
              <a:buNone/>
              <a:defRPr sz="8000" b="1">
                <a:ln>
                  <a:solidFill>
                    <a:schemeClr val="bg1"/>
                  </a:solidFill>
                </a:ln>
                <a:latin typeface="+mj-lt"/>
              </a:defRPr>
            </a:lvl1pPr>
            <a:lvl2pPr>
              <a:defRPr sz="6000">
                <a:ln>
                  <a:solidFill>
                    <a:schemeClr val="bg1"/>
                  </a:solidFill>
                </a:ln>
                <a:latin typeface="+mj-lt"/>
              </a:defRPr>
            </a:lvl2pPr>
            <a:lvl3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3pPr>
            <a:lvl4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4pPr>
            <a:lvl5pPr>
              <a:defRPr sz="4800">
                <a:ln>
                  <a:solidFill>
                    <a:schemeClr val="bg1"/>
                  </a:solidFill>
                </a:ln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3" y="5840"/>
            <a:ext cx="1701373" cy="1701373"/>
            <a:chOff x="11361456" y="6195813"/>
            <a:chExt cx="548640" cy="548640"/>
          </a:xfrm>
        </p:grpSpPr>
        <p:sp>
          <p:nvSpPr>
            <p:cNvPr id="12" name="Oval 1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130" y="114473"/>
            <a:ext cx="1477609" cy="14841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89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1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534903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3796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10000270" y="4172634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33528" y="4280724"/>
            <a:ext cx="814388" cy="8428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45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2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534903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3796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8728364" y="1502560"/>
            <a:ext cx="2352811" cy="2339767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2"/>
            <a:ext cx="9966960" cy="3821313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50405" y="1820992"/>
            <a:ext cx="1708727" cy="17029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8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534903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3796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8728364" y="1502560"/>
            <a:ext cx="2352811" cy="2339767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2"/>
            <a:ext cx="9966960" cy="3821313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50405" y="1820992"/>
            <a:ext cx="1708727" cy="1702901"/>
          </a:xfrm>
          <a:prstGeom prst="ellipse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890808" y="1660259"/>
            <a:ext cx="2027920" cy="20243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1900" dirty="0" smtClean="0">
                <a:solidFill>
                  <a:schemeClr val="bg1"/>
                </a:solidFill>
              </a:rPr>
              <a:t>Celebrating   25   Years  of  Scholarly  &amp;  Creative  Activity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7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1.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534903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3796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/>
          <p:cNvGrpSpPr/>
          <p:nvPr userDrawn="1"/>
        </p:nvGrpSpPr>
        <p:grpSpPr>
          <a:xfrm>
            <a:off x="8455231" y="1258784"/>
            <a:ext cx="2909455" cy="2873829"/>
            <a:chOff x="9685338" y="4460675"/>
            <a:chExt cx="1080904" cy="1080902"/>
          </a:xfrm>
        </p:grpSpPr>
        <p:sp>
          <p:nvSpPr>
            <p:cNvPr id="16" name="Oval 15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grpSp>
        <p:nvGrpSpPr>
          <p:cNvPr id="10" name="Group 9"/>
          <p:cNvGrpSpPr/>
          <p:nvPr userDrawn="1"/>
        </p:nvGrpSpPr>
        <p:grpSpPr>
          <a:xfrm>
            <a:off x="8728364" y="1427633"/>
            <a:ext cx="2415463" cy="2538725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2"/>
            <a:ext cx="9966960" cy="3821313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40764" y="1761872"/>
            <a:ext cx="1790662" cy="1852550"/>
          </a:xfrm>
          <a:prstGeom prst="ellipse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11134" y="1499940"/>
            <a:ext cx="2397648" cy="23764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  <a:scene3d>
              <a:camera prst="orthographicFront">
                <a:rot lat="0" lon="0" rev="5101123"/>
              </a:camera>
              <a:lightRig rig="threePt" dir="t"/>
            </a:scene3d>
            <a:sp3d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Celebrating 25 Years of Scholarly &amp; Creative Activity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42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327546" y="317983"/>
            <a:ext cx="2500519" cy="2568990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6700" y="593592"/>
            <a:ext cx="1922209" cy="19998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38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D2A -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1088136" y="1516925"/>
            <a:ext cx="2615646" cy="2711054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8978" y="1432223"/>
            <a:ext cx="5709541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05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89929" y="1825798"/>
            <a:ext cx="2012059" cy="20933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7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2A - 3.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5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700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 userDrawn="1"/>
        </p:nvGrpSpPr>
        <p:grpSpPr>
          <a:xfrm>
            <a:off x="1088136" y="1516925"/>
            <a:ext cx="2615646" cy="2711054"/>
            <a:chOff x="9685338" y="4460675"/>
            <a:chExt cx="1080904" cy="1080902"/>
          </a:xfrm>
        </p:grpSpPr>
        <p:sp>
          <p:nvSpPr>
            <p:cNvPr id="11" name="Oval 10"/>
            <p:cNvSpPr/>
            <p:nvPr userDrawn="1"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8978" y="1432223"/>
            <a:ext cx="5709541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105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89929" y="1825798"/>
            <a:ext cx="2012059" cy="20933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33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8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D083634-3ECD-4C8A-94AD-75440CB6D815}" type="datetimeFigureOut">
              <a:rPr lang="en-US" smtClean="0"/>
              <a:t>2/19/2014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8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1BD0190-5546-4F50-B019-2312A911D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6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71" r:id="rId2"/>
    <p:sldLayoutId id="2147483782" r:id="rId3"/>
    <p:sldLayoutId id="2147483783" r:id="rId4"/>
    <p:sldLayoutId id="2147483779" r:id="rId5"/>
    <p:sldLayoutId id="2147483786" r:id="rId6"/>
    <p:sldLayoutId id="2147483777" r:id="rId7"/>
    <p:sldLayoutId id="2147483784" r:id="rId8"/>
    <p:sldLayoutId id="2147483785" r:id="rId9"/>
    <p:sldLayoutId id="2147483778" r:id="rId10"/>
    <p:sldLayoutId id="2147483758" r:id="rId11"/>
    <p:sldLayoutId id="2147483759" r:id="rId12"/>
    <p:sldLayoutId id="2147483769" r:id="rId13"/>
    <p:sldLayoutId id="2147483768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70" r:id="rId20"/>
    <p:sldLayoutId id="2147483773" r:id="rId21"/>
    <p:sldLayoutId id="2147483774" r:id="rId22"/>
    <p:sldLayoutId id="2147483775" r:id="rId23"/>
    <p:sldLayoutId id="2147483776" r:id="rId24"/>
    <p:sldLayoutId id="2147483765" r:id="rId25"/>
    <p:sldLayoutId id="2147483772" r:id="rId26"/>
    <p:sldLayoutId id="2147483780" r:id="rId27"/>
    <p:sldLayoutId id="2147483781" r:id="rId28"/>
    <p:sldLayoutId id="2147483766" r:id="rId29"/>
    <p:sldLayoutId id="2147483767" r:id="rId3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75" indent="-182875" algn="l" defTabSz="91437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" Target="slide76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2.xml"/><Relationship Id="rId5" Type="http://schemas.openxmlformats.org/officeDocument/2006/relationships/slide" Target="slide34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slide" Target="slide51.xml"/><Relationship Id="rId7" Type="http://schemas.openxmlformats.org/officeDocument/2006/relationships/slide" Target="slide6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92.xml"/><Relationship Id="rId5" Type="http://schemas.openxmlformats.org/officeDocument/2006/relationships/slide" Target="slide46.xml"/><Relationship Id="rId4" Type="http://schemas.openxmlformats.org/officeDocument/2006/relationships/slide" Target="slide25.xml"/><Relationship Id="rId9" Type="http://schemas.openxmlformats.org/officeDocument/2006/relationships/slide" Target="slide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slide" Target="slide33.xml"/><Relationship Id="rId7" Type="http://schemas.openxmlformats.org/officeDocument/2006/relationships/slide" Target="slide70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57.xml"/><Relationship Id="rId5" Type="http://schemas.openxmlformats.org/officeDocument/2006/relationships/slide" Target="slide91.xml"/><Relationship Id="rId4" Type="http://schemas.openxmlformats.org/officeDocument/2006/relationships/slide" Target="slide45.xml"/><Relationship Id="rId9" Type="http://schemas.openxmlformats.org/officeDocument/2006/relationships/slide" Target="slide7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slide" Target="slide23.xml"/><Relationship Id="rId7" Type="http://schemas.openxmlformats.org/officeDocument/2006/relationships/slide" Target="slide59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82.xml"/><Relationship Id="rId5" Type="http://schemas.openxmlformats.org/officeDocument/2006/relationships/slide" Target="slide78.xml"/><Relationship Id="rId4" Type="http://schemas.openxmlformats.org/officeDocument/2006/relationships/slide" Target="slide6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" Target="slide38.xml"/><Relationship Id="rId7" Type="http://schemas.openxmlformats.org/officeDocument/2006/relationships/slide" Target="slide26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9.xml"/><Relationship Id="rId5" Type="http://schemas.openxmlformats.org/officeDocument/2006/relationships/slide" Target="slide10.xml"/><Relationship Id="rId4" Type="http://schemas.openxmlformats.org/officeDocument/2006/relationships/slide" Target="slide7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3" Type="http://schemas.openxmlformats.org/officeDocument/2006/relationships/slide" Target="slide18.xml"/><Relationship Id="rId7" Type="http://schemas.openxmlformats.org/officeDocument/2006/relationships/slide" Target="slide20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6.xml"/><Relationship Id="rId5" Type="http://schemas.openxmlformats.org/officeDocument/2006/relationships/slide" Target="slide69.xml"/><Relationship Id="rId4" Type="http://schemas.openxmlformats.org/officeDocument/2006/relationships/slide" Target="slide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4.xml"/><Relationship Id="rId5" Type="http://schemas.openxmlformats.org/officeDocument/2006/relationships/slide" Target="slide21.xml"/><Relationship Id="rId4" Type="http://schemas.openxmlformats.org/officeDocument/2006/relationships/slide" Target="slide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0200" dirty="0" smtClean="0"/>
              <a:t>Display to </a:t>
            </a:r>
            <a:br>
              <a:rPr lang="en-US" sz="10200" dirty="0" smtClean="0"/>
            </a:br>
            <a:r>
              <a:rPr lang="en-US" sz="10200" dirty="0" smtClean="0"/>
              <a:t>Archives</a:t>
            </a:r>
            <a:endParaRPr lang="en-US" sz="1020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928369" y="4381335"/>
            <a:ext cx="10198810" cy="531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Celebrating 25 </a:t>
            </a:r>
            <a:r>
              <a:rPr lang="en-US" sz="3200" dirty="0"/>
              <a:t>Years of </a:t>
            </a:r>
            <a:r>
              <a:rPr lang="en-US" sz="3200" dirty="0" smtClean="0"/>
              <a:t>Scholarly &amp; Creative Activity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268741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37312"/>
            <a:ext cx="12192001" cy="2171704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Aziz, Nergis, et al. "Entrepreneurial Motives and Perceived Problems: An Empirical Study of Entrepreneurs in Kyrgyzstan." </a:t>
            </a:r>
            <a:r>
              <a:rPr lang="en-US" sz="3800" i="1" dirty="0"/>
              <a:t>International Journal of Business</a:t>
            </a:r>
            <a:r>
              <a:rPr lang="en-US" sz="3800" dirty="0"/>
              <a:t> 18.2 (2013): 163-76. Print</a:t>
            </a:r>
            <a:r>
              <a:rPr lang="en-US" sz="3800" dirty="0" smtClean="0"/>
              <a:t>.</a:t>
            </a:r>
            <a:endParaRPr lang="en-US" sz="3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sz="8800" dirty="0" err="1" smtClean="0">
                <a:ln>
                  <a:solidFill>
                    <a:schemeClr val="bg1"/>
                  </a:solidFill>
                </a:ln>
              </a:rPr>
              <a:t>Nergis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8800" dirty="0">
                <a:ln>
                  <a:solidFill>
                    <a:schemeClr val="bg1"/>
                  </a:solidFill>
                </a:ln>
              </a:rPr>
              <a:t>Aziz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56891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1of4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Marketing</a:t>
            </a:r>
            <a:r>
              <a:rPr lang="en-US" sz="2800" dirty="0"/>
              <a:t> </a:t>
            </a:r>
            <a:r>
              <a:rPr lang="en-US" sz="5400" dirty="0"/>
              <a:t>&amp;</a:t>
            </a:r>
            <a:r>
              <a:rPr lang="en-US" sz="3600" dirty="0"/>
              <a:t> </a:t>
            </a:r>
            <a:r>
              <a:rPr lang="en-US" dirty="0"/>
              <a:t>Management     </a:t>
            </a:r>
          </a:p>
          <a:p>
            <a:r>
              <a:rPr lang="en-US" dirty="0"/>
              <a:t> 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08" y="162507"/>
            <a:ext cx="2213746" cy="26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631232"/>
            <a:ext cx="12192002" cy="422676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6600" dirty="0"/>
              <a:t>To ALL who have contributed to Penfield Library’s collection of scholarly and creative works </a:t>
            </a:r>
          </a:p>
          <a:p>
            <a:pPr algn="ctr">
              <a:lnSpc>
                <a:spcPct val="100000"/>
              </a:lnSpc>
            </a:pPr>
            <a:r>
              <a:rPr lang="en-US" sz="6600" dirty="0"/>
              <a:t>over these 25 years! 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3" y="3"/>
            <a:ext cx="12191999" cy="1400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8000" b="1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60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/>
              <a:t>Thank </a:t>
            </a:r>
            <a:r>
              <a:rPr lang="en-US" sz="8800" dirty="0" smtClean="0"/>
              <a:t>You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00610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ageCurlDouble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38151" y="1432222"/>
            <a:ext cx="10080369" cy="4161056"/>
          </a:xfrm>
        </p:spPr>
        <p:txBody>
          <a:bodyPr/>
          <a:lstStyle/>
          <a:p>
            <a:r>
              <a:rPr lang="en-US" sz="6000" dirty="0" smtClean="0">
                <a:latin typeface="Rockwell Condensed" panose="02060603050405020104" pitchFamily="18" charset="0"/>
              </a:rPr>
              <a:t>Want a Closer look at </a:t>
            </a:r>
            <a:br>
              <a:rPr lang="en-US" sz="6000" dirty="0" smtClean="0">
                <a:latin typeface="Rockwell Condensed" panose="02060603050405020104" pitchFamily="18" charset="0"/>
              </a:rPr>
            </a:br>
            <a:r>
              <a:rPr lang="en-US" sz="6000" dirty="0" smtClean="0">
                <a:latin typeface="Rockwell Condensed" panose="02060603050405020104" pitchFamily="18" charset="0"/>
              </a:rPr>
              <a:t>the 2013 contributions?</a:t>
            </a:r>
            <a:br>
              <a:rPr lang="en-US" sz="6000" dirty="0" smtClean="0">
                <a:latin typeface="Rockwell Condensed" panose="02060603050405020104" pitchFamily="18" charset="0"/>
              </a:rPr>
            </a:br>
            <a:r>
              <a:rPr lang="en-US" sz="6000" dirty="0" smtClean="0">
                <a:latin typeface="Rockwell Condensed" panose="02060603050405020104" pitchFamily="18" charset="0"/>
              </a:rPr>
              <a:t>Go to: </a:t>
            </a:r>
            <a:br>
              <a:rPr lang="en-US" sz="6000" dirty="0" smtClean="0">
                <a:latin typeface="Rockwell Condensed" panose="02060603050405020104" pitchFamily="18" charset="0"/>
              </a:rPr>
            </a:br>
            <a:r>
              <a:rPr lang="en-US" sz="6000" dirty="0">
                <a:latin typeface="Rockwell Condensed" panose="02060603050405020104" pitchFamily="18" charset="0"/>
              </a:rPr>
              <a:t/>
            </a:r>
            <a:br>
              <a:rPr lang="en-US" sz="6000" dirty="0">
                <a:latin typeface="Rockwell Condensed" panose="02060603050405020104" pitchFamily="18" charset="0"/>
              </a:rPr>
            </a:br>
            <a:r>
              <a:rPr lang="en-US" sz="4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www.oswego.edu/library/archives.html</a:t>
            </a:r>
            <a:endParaRPr lang="en-US" sz="4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676775"/>
            <a:ext cx="12192001" cy="2181229"/>
          </a:xfrm>
        </p:spPr>
        <p:txBody>
          <a:bodyPr>
            <a:noAutofit/>
          </a:bodyPr>
          <a:lstStyle/>
          <a:p>
            <a:r>
              <a:rPr lang="en-US" sz="3800" dirty="0"/>
              <a:t>Friedman, Barry A., et al. "Predictors of Students' Desire to Be an Entrepreneur: Kyrgyzstan, Georgia, and the United States." </a:t>
            </a:r>
            <a:r>
              <a:rPr lang="en-US" sz="3800" i="1" dirty="0"/>
              <a:t>Eurasian Journal of Business and Economics </a:t>
            </a:r>
            <a:r>
              <a:rPr lang="en-US" sz="3800" dirty="0"/>
              <a:t>5.9 (2012): 129-40.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sz="8800" dirty="0" err="1" smtClean="0">
                <a:ln>
                  <a:solidFill>
                    <a:schemeClr val="bg1"/>
                  </a:solidFill>
                </a:ln>
              </a:rPr>
              <a:t>Nergis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8800" dirty="0">
                <a:ln>
                  <a:solidFill>
                    <a:schemeClr val="bg1"/>
                  </a:solidFill>
                </a:ln>
              </a:rPr>
              <a:t>Aziz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56891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2of4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Marketing</a:t>
            </a:r>
            <a:r>
              <a:rPr lang="en-US" sz="2800" dirty="0"/>
              <a:t> </a:t>
            </a:r>
            <a:r>
              <a:rPr lang="en-US" sz="5400" dirty="0"/>
              <a:t>&amp;</a:t>
            </a:r>
            <a:r>
              <a:rPr lang="en-US" sz="3600" dirty="0"/>
              <a:t> </a:t>
            </a:r>
            <a:r>
              <a:rPr lang="en-US" dirty="0"/>
              <a:t>Management     </a:t>
            </a:r>
          </a:p>
          <a:p>
            <a:r>
              <a:rPr lang="en-US" dirty="0"/>
              <a:t>  Department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08" y="162507"/>
            <a:ext cx="2213746" cy="26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-1" y="4162425"/>
            <a:ext cx="12192001" cy="2695579"/>
          </a:xfrm>
        </p:spPr>
        <p:txBody>
          <a:bodyPr>
            <a:noAutofit/>
          </a:bodyPr>
          <a:lstStyle/>
          <a:p>
            <a:r>
              <a:rPr lang="en-US" sz="3800" dirty="0"/>
              <a:t>Aziz, Nergis, and Barry A. Friedman. "The Role of Nonprofits in the Process of Place Branding: A Case Study of Turkish Cultural Centers." </a:t>
            </a:r>
            <a:r>
              <a:rPr lang="en-US" sz="3800" i="1" dirty="0"/>
              <a:t>Dumlupinar Universitesi Sosyal Bilimler Dergisi</a:t>
            </a:r>
            <a:r>
              <a:rPr lang="en-US" sz="3800" dirty="0"/>
              <a:t> 38 (2013): 87-96.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Nergis Aziz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56891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3of4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Marketing</a:t>
            </a:r>
            <a:r>
              <a:rPr lang="en-US" sz="2800" dirty="0"/>
              <a:t> </a:t>
            </a:r>
            <a:r>
              <a:rPr lang="en-US" sz="5400" dirty="0"/>
              <a:t>&amp;</a:t>
            </a:r>
            <a:r>
              <a:rPr lang="en-US" sz="3600" dirty="0"/>
              <a:t> </a:t>
            </a:r>
            <a:r>
              <a:rPr lang="en-US" dirty="0"/>
              <a:t>Management     </a:t>
            </a:r>
          </a:p>
          <a:p>
            <a:r>
              <a:rPr lang="en-US" dirty="0"/>
              <a:t>  Department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08" y="162507"/>
            <a:ext cx="2213746" cy="26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-1" y="4162425"/>
            <a:ext cx="12192001" cy="2695579"/>
          </a:xfrm>
        </p:spPr>
        <p:txBody>
          <a:bodyPr>
            <a:noAutofit/>
          </a:bodyPr>
          <a:lstStyle/>
          <a:p>
            <a:r>
              <a:rPr lang="en-US" sz="3800" dirty="0"/>
              <a:t>Aziz, Nergis, </a:t>
            </a:r>
            <a:r>
              <a:rPr lang="en-US" sz="3800" dirty="0" err="1"/>
              <a:t>Efstathios</a:t>
            </a:r>
            <a:r>
              <a:rPr lang="en-US" sz="3800" dirty="0"/>
              <a:t> </a:t>
            </a:r>
            <a:r>
              <a:rPr lang="en-US" sz="3800" dirty="0" err="1"/>
              <a:t>Kefallonitis</a:t>
            </a:r>
            <a:r>
              <a:rPr lang="en-US" sz="3800" dirty="0"/>
              <a:t>, and Barry A. Friedman. "Turkey as a Destination Brand:  Perceptions of United States Visitors." </a:t>
            </a:r>
            <a:r>
              <a:rPr lang="en-US" sz="3800" i="1" dirty="0"/>
              <a:t>American International Journal of Contemporary Research </a:t>
            </a:r>
            <a:r>
              <a:rPr lang="en-US" sz="3800" dirty="0"/>
              <a:t>2.9 (2012</a:t>
            </a:r>
            <a:r>
              <a:rPr lang="en-US" sz="3800" dirty="0" smtClean="0"/>
              <a:t>): </a:t>
            </a:r>
            <a:r>
              <a:rPr lang="en-US" sz="3800" dirty="0"/>
              <a:t>211-21. Print</a:t>
            </a:r>
            <a:r>
              <a:rPr lang="en-US" sz="3800" dirty="0" smtClean="0"/>
              <a:t>.</a:t>
            </a:r>
            <a:endParaRPr lang="en-US" sz="3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Nergis Aziz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56891" y="649918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4of4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Marketing</a:t>
            </a:r>
            <a:r>
              <a:rPr lang="en-US" sz="2800" dirty="0"/>
              <a:t> </a:t>
            </a:r>
            <a:r>
              <a:rPr lang="en-US" sz="5400" dirty="0"/>
              <a:t>&amp;</a:t>
            </a:r>
            <a:r>
              <a:rPr lang="en-US" sz="3600" dirty="0"/>
              <a:t> </a:t>
            </a:r>
            <a:r>
              <a:rPr lang="en-US" dirty="0"/>
              <a:t>Management     </a:t>
            </a:r>
          </a:p>
          <a:p>
            <a:r>
              <a:rPr lang="en-US" dirty="0"/>
              <a:t>  Department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08" y="162507"/>
            <a:ext cx="2213746" cy="26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71247"/>
            <a:ext cx="12192000" cy="1586756"/>
          </a:xfrm>
        </p:spPr>
        <p:txBody>
          <a:bodyPr>
            <a:noAutofit/>
          </a:bodyPr>
          <a:lstStyle/>
          <a:p>
            <a:r>
              <a:rPr lang="en-US" sz="3600" dirty="0"/>
              <a:t>Clark, Evelyn A. </a:t>
            </a:r>
            <a:r>
              <a:rPr lang="en-US" sz="3600" i="1" dirty="0"/>
              <a:t>Victims of Time, Warriors for Change: Chilean Women in a Global, Neoliberal </a:t>
            </a:r>
            <a:r>
              <a:rPr lang="en-US" sz="3600" dirty="0"/>
              <a:t> </a:t>
            </a:r>
            <a:r>
              <a:rPr lang="en-US" sz="3600" i="1" dirty="0"/>
              <a:t>Society</a:t>
            </a:r>
            <a:r>
              <a:rPr lang="en-US" sz="3600" dirty="0"/>
              <a:t>. Newcastle upon Tyne: Cambridge Scholars, 2013.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Evelyn Benavides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Sociology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400425"/>
            <a:ext cx="12192001" cy="3457579"/>
          </a:xfrm>
        </p:spPr>
        <p:txBody>
          <a:bodyPr>
            <a:noAutofit/>
          </a:bodyPr>
          <a:lstStyle/>
          <a:p>
            <a:r>
              <a:rPr lang="en-US" sz="3600" dirty="0" smtClean="0"/>
              <a:t>Maina</a:t>
            </a:r>
            <a:r>
              <a:rPr lang="en-US" sz="3600" dirty="0"/>
              <a:t>, Faith, and Marcia M. Burrell. Attitudes towards Diverse Leaders: A Hybrid Technology Course for Secondary School Mathematics Pre / In-Service Teachers. </a:t>
            </a:r>
            <a:r>
              <a:rPr lang="en-US" sz="3600" i="1" dirty="0"/>
              <a:t>Cases on Online Learning Communities and Beyond: Investigations and Applications</a:t>
            </a:r>
            <a:r>
              <a:rPr lang="en-US" sz="3600" dirty="0"/>
              <a:t>. By Harrison </a:t>
            </a:r>
            <a:r>
              <a:rPr lang="en-US" sz="3600" dirty="0" err="1"/>
              <a:t>Hao</a:t>
            </a:r>
            <a:r>
              <a:rPr lang="en-US" sz="3600" dirty="0"/>
              <a:t> Yang and </a:t>
            </a:r>
            <a:r>
              <a:rPr lang="en-US" sz="3600" dirty="0" err="1"/>
              <a:t>Shuyan</a:t>
            </a:r>
            <a:r>
              <a:rPr lang="en-US" sz="3600" dirty="0"/>
              <a:t> Wang. Hershey: Information Science Reference, 2013. 113-33. Print.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"/>
          <a:stretch/>
        </p:blipFill>
        <p:spPr>
          <a:xfrm>
            <a:off x="8386354" y="765316"/>
            <a:ext cx="3674486" cy="2635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Marcia Burrell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Curriculum</a:t>
            </a:r>
            <a:r>
              <a:rPr lang="en-US" sz="4400" dirty="0" smtClean="0"/>
              <a:t> </a:t>
            </a:r>
            <a:r>
              <a:rPr lang="en-US" sz="5400" dirty="0" smtClean="0"/>
              <a:t>&amp;</a:t>
            </a:r>
            <a:r>
              <a:rPr lang="en-US" sz="4400" dirty="0" smtClean="0"/>
              <a:t> </a:t>
            </a:r>
            <a:r>
              <a:rPr lang="en-US" dirty="0" smtClean="0"/>
              <a:t>Instruction</a:t>
            </a:r>
            <a:br>
              <a:rPr lang="en-US" dirty="0" smtClean="0"/>
            </a:br>
            <a:r>
              <a:rPr lang="en-US" dirty="0" smtClean="0"/>
              <a:t>  Department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"/>
          <a:stretch/>
        </p:blipFill>
        <p:spPr>
          <a:xfrm>
            <a:off x="6897299" y="114791"/>
            <a:ext cx="5210839" cy="327659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714750"/>
            <a:ext cx="12192001" cy="3143254"/>
          </a:xfrm>
        </p:spPr>
        <p:txBody>
          <a:bodyPr>
            <a:noAutofit/>
          </a:bodyPr>
          <a:lstStyle/>
          <a:p>
            <a:r>
              <a:rPr lang="en-US" sz="3800" dirty="0"/>
              <a:t>Card, Robert. </a:t>
            </a:r>
            <a:r>
              <a:rPr lang="en-US" sz="3800" dirty="0" smtClean="0"/>
              <a:t>Gender, Justice </a:t>
            </a:r>
            <a:r>
              <a:rPr lang="en-US" sz="3800" dirty="0"/>
              <a:t>within the Family, and the Commitments of Liberalism. Sex, Love, and Friendship: </a:t>
            </a:r>
            <a:r>
              <a:rPr lang="en-US" sz="3800" dirty="0" smtClean="0"/>
              <a:t> Studies </a:t>
            </a:r>
            <a:r>
              <a:rPr lang="en-US" sz="3800" dirty="0"/>
              <a:t>of the Society for the Philosophy of Sex and Love: 1993-2003. Ed. Adrianne Leigh </a:t>
            </a:r>
            <a:r>
              <a:rPr lang="en-US" sz="3800" dirty="0" err="1"/>
              <a:t>McEvoy</a:t>
            </a:r>
            <a:r>
              <a:rPr lang="en-US" sz="3800" dirty="0"/>
              <a:t>. New York: Editions </a:t>
            </a:r>
            <a:r>
              <a:rPr lang="en-US" sz="3800" dirty="0" err="1"/>
              <a:t>Rodopi</a:t>
            </a:r>
            <a:r>
              <a:rPr lang="en-US" sz="3800" dirty="0"/>
              <a:t>, 2011. 197-210. Print</a:t>
            </a:r>
            <a:r>
              <a:rPr lang="en-US" sz="3800" dirty="0" smtClean="0"/>
              <a:t>. Value inquiry book series 232.</a:t>
            </a:r>
            <a:endParaRPr lang="en-US" sz="3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Robert Card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Philosophy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7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861288"/>
            <a:ext cx="12192000" cy="1122221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Contento, Anthony. </a:t>
            </a:r>
            <a:r>
              <a:rPr lang="en-US" sz="3800" i="1" dirty="0"/>
              <a:t>Laboratory Exercises &amp; Techniques in Cellular Biology</a:t>
            </a:r>
            <a:r>
              <a:rPr lang="en-US" sz="3800" dirty="0"/>
              <a:t>. Hoboken: Wiley, 2013.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Anthony Contento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59" y="1331092"/>
            <a:ext cx="5149675" cy="342085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Biological Sciences</a:t>
            </a:r>
            <a:br>
              <a:rPr lang="en-US" dirty="0">
                <a:ln>
                  <a:solidFill>
                    <a:schemeClr val="bg1"/>
                  </a:solidFill>
                </a:ln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1493" y="1237238"/>
            <a:ext cx="9132425" cy="239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639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858111"/>
            <a:ext cx="12192000" cy="1125398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Cortez, Otilia. </a:t>
            </a:r>
            <a:r>
              <a:rPr lang="en-US" sz="3800" i="1" dirty="0"/>
              <a:t>El </a:t>
            </a:r>
            <a:r>
              <a:rPr lang="en-US" sz="3800" i="1" dirty="0" err="1"/>
              <a:t>Infinito</a:t>
            </a:r>
            <a:r>
              <a:rPr lang="en-US" sz="3800" i="1" dirty="0"/>
              <a:t> </a:t>
            </a:r>
            <a:r>
              <a:rPr lang="en-US" sz="3800" i="1" dirty="0" err="1"/>
              <a:t>Andar</a:t>
            </a:r>
            <a:r>
              <a:rPr lang="en-US" sz="3800" i="1" dirty="0"/>
              <a:t>: </a:t>
            </a:r>
            <a:r>
              <a:rPr lang="en-US" sz="3800" i="1" dirty="0" err="1" smtClean="0"/>
              <a:t>Poemas</a:t>
            </a:r>
            <a:r>
              <a:rPr lang="en-US" sz="3800" i="1" dirty="0" smtClean="0"/>
              <a:t> </a:t>
            </a:r>
            <a:r>
              <a:rPr lang="en-US" sz="3800" i="1" dirty="0"/>
              <a:t>y </a:t>
            </a:r>
            <a:r>
              <a:rPr lang="en-US" sz="3800" i="1" dirty="0" err="1"/>
              <a:t>Ensayos</a:t>
            </a:r>
            <a:r>
              <a:rPr lang="en-US" sz="3800" i="1" dirty="0"/>
              <a:t>. </a:t>
            </a:r>
            <a:r>
              <a:rPr lang="en-US" sz="3800" dirty="0"/>
              <a:t>Managua: PAVSA, 2013.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Otilia Cortez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Modern Languages </a:t>
            </a:r>
          </a:p>
          <a:p>
            <a:r>
              <a:rPr lang="en-US" dirty="0"/>
              <a:t>  </a:t>
            </a:r>
            <a:r>
              <a:rPr lang="en-US" dirty="0" smtClean="0"/>
              <a:t>and </a:t>
            </a:r>
            <a:r>
              <a:rPr lang="en-US" dirty="0"/>
              <a:t>Literatures </a:t>
            </a:r>
          </a:p>
          <a:p>
            <a:r>
              <a:rPr lang="en-US" dirty="0"/>
              <a:t>  </a:t>
            </a:r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49" y="915284"/>
            <a:ext cx="2736755" cy="379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4010" y="121651"/>
            <a:ext cx="2492187" cy="375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706470"/>
            <a:ext cx="12192001" cy="2250145"/>
          </a:xfrm>
        </p:spPr>
        <p:txBody>
          <a:bodyPr>
            <a:noAutofit/>
          </a:bodyPr>
          <a:lstStyle/>
          <a:p>
            <a:r>
              <a:rPr lang="en-US" sz="3800" dirty="0"/>
              <a:t>Tribunella, Thomas, Barry Friedman, and Pamela Cox. "Balancing Environmental Sustainability with Economic Productivity." </a:t>
            </a:r>
            <a:r>
              <a:rPr lang="en-US" sz="3800" i="1" dirty="0"/>
              <a:t>The BRC Academy Journal of Business</a:t>
            </a:r>
            <a:r>
              <a:rPr lang="en-US" sz="3800" dirty="0"/>
              <a:t> 3.1 (2013): 183-214.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Pamela Cox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Marketing</a:t>
            </a:r>
            <a:r>
              <a:rPr lang="en-US" sz="2800" dirty="0" smtClean="0"/>
              <a:t> </a:t>
            </a:r>
            <a:r>
              <a:rPr lang="en-US" sz="5400" dirty="0" smtClean="0"/>
              <a:t>&amp;</a:t>
            </a:r>
            <a:r>
              <a:rPr lang="en-US" sz="3600" dirty="0" smtClean="0"/>
              <a:t> </a:t>
            </a:r>
            <a:r>
              <a:rPr lang="en-US" dirty="0" smtClean="0"/>
              <a:t>Management     </a:t>
            </a:r>
          </a:p>
          <a:p>
            <a:r>
              <a:rPr lang="en-US" dirty="0"/>
              <a:t> </a:t>
            </a:r>
            <a:r>
              <a:rPr lang="en-US" dirty="0" smtClean="0"/>
              <a:t>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5470" y="312821"/>
            <a:ext cx="7196322" cy="48320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Accounting, Finance &amp; Law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Thomas</a:t>
            </a:r>
            <a:r>
              <a:rPr lang="en-US" sz="2800" dirty="0">
                <a:hlinkClick r:id="rId2" action="ppaction://hlinksldjump"/>
              </a:rPr>
              <a:t> </a:t>
            </a:r>
            <a:r>
              <a:rPr lang="en-US" sz="2800" b="1" dirty="0" smtClean="0">
                <a:hlinkClick r:id="rId2" action="ppaction://hlinksldjump"/>
              </a:rPr>
              <a:t>Tribunella</a:t>
            </a:r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Art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Rebecca</a:t>
            </a:r>
            <a:r>
              <a:rPr lang="en-US" sz="2800" dirty="0">
                <a:hlinkClick r:id="rId3" action="ppaction://hlinksldjump"/>
              </a:rPr>
              <a:t> </a:t>
            </a:r>
            <a:r>
              <a:rPr lang="en-US" sz="2800" b="1" dirty="0">
                <a:hlinkClick r:id="rId3" action="ppaction://hlinksldjump"/>
              </a:rPr>
              <a:t>Mushtare</a:t>
            </a:r>
            <a:endParaRPr lang="en-US" sz="2800" b="1" dirty="0"/>
          </a:p>
          <a:p>
            <a:endParaRPr lang="en-US" sz="2800" dirty="0"/>
          </a:p>
          <a:p>
            <a:r>
              <a:rPr lang="en-US" sz="2800" b="1" dirty="0"/>
              <a:t>Biological Sciences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4" action="ppaction://hlinksldjump"/>
              </a:rPr>
              <a:t>Anthony</a:t>
            </a:r>
            <a:r>
              <a:rPr lang="en-US" sz="2800" dirty="0">
                <a:hlinkClick r:id="rId4" action="ppaction://hlinksldjump"/>
              </a:rPr>
              <a:t> </a:t>
            </a:r>
            <a:r>
              <a:rPr lang="en-US" sz="2800" b="1" dirty="0">
                <a:hlinkClick r:id="rId4" action="ppaction://hlinksldjump"/>
              </a:rPr>
              <a:t>Contento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5" action="ppaction://hlinksldjump"/>
              </a:rPr>
              <a:t>C. Eric</a:t>
            </a:r>
            <a:r>
              <a:rPr lang="en-US" sz="2800" dirty="0">
                <a:hlinkClick r:id="rId5" action="ppaction://hlinksldjump"/>
              </a:rPr>
              <a:t> </a:t>
            </a:r>
            <a:r>
              <a:rPr lang="en-US" sz="2800" b="1" dirty="0">
                <a:hlinkClick r:id="rId5" action="ppaction://hlinksldjump"/>
              </a:rPr>
              <a:t>Hellquist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6" action="ppaction://hlinksldjump"/>
              </a:rPr>
              <a:t>John</a:t>
            </a:r>
            <a:r>
              <a:rPr lang="en-US" sz="2800" dirty="0">
                <a:hlinkClick r:id="rId6" action="ppaction://hlinksldjump"/>
              </a:rPr>
              <a:t> </a:t>
            </a:r>
            <a:r>
              <a:rPr lang="en-US" sz="2800" b="1" dirty="0">
                <a:hlinkClick r:id="rId6" action="ppaction://hlinksldjump"/>
              </a:rPr>
              <a:t>Laundre</a:t>
            </a:r>
            <a:r>
              <a:rPr lang="en-US" sz="2800" dirty="0"/>
              <a:t>	 </a:t>
            </a:r>
          </a:p>
          <a:p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693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78" y="1684152"/>
            <a:ext cx="4666764" cy="311117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902934"/>
            <a:ext cx="12192000" cy="1125398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DeLancey, Craig. </a:t>
            </a:r>
            <a:r>
              <a:rPr lang="en-US" sz="3800" i="1" dirty="0"/>
              <a:t>Gods of Earth</a:t>
            </a:r>
            <a:r>
              <a:rPr lang="en-US" sz="3800" dirty="0"/>
              <a:t>. North Seattle: 47North, 2013.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Craig </a:t>
            </a:r>
            <a:r>
              <a:rPr lang="en-US" sz="8800" dirty="0" err="1"/>
              <a:t>Delancey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Philosophy</a:t>
            </a:r>
            <a:br>
              <a:rPr lang="en-US" dirty="0">
                <a:ln>
                  <a:solidFill>
                    <a:schemeClr val="bg1"/>
                  </a:solidFill>
                </a:ln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95" y="1339699"/>
            <a:ext cx="5130961" cy="342064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" y="5849146"/>
            <a:ext cx="12192000" cy="1125398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Delaney, Tim. </a:t>
            </a:r>
            <a:r>
              <a:rPr lang="en-US" sz="3800" i="1" dirty="0"/>
              <a:t>American Street Gangs</a:t>
            </a:r>
            <a:r>
              <a:rPr lang="en-US" sz="3800" dirty="0"/>
              <a:t>. Second ed. Boston: Pearson Education, Inc., 2014.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Tim Delaney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Sociology</a:t>
            </a:r>
            <a:br>
              <a:rPr lang="en-US" dirty="0">
                <a:ln>
                  <a:solidFill>
                    <a:schemeClr val="bg1"/>
                  </a:solidFill>
                </a:ln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1" y="648866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1of2</a:t>
            </a:r>
          </a:p>
        </p:txBody>
      </p:sp>
    </p:spTree>
    <p:extLst>
      <p:ext uri="{BB962C8B-B14F-4D97-AF65-F5344CB8AC3E}">
        <p14:creationId xmlns:p14="http://schemas.microsoft.com/office/powerpoint/2010/main" val="17265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95" y="1339699"/>
            <a:ext cx="5130961" cy="342064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" y="5439039"/>
            <a:ext cx="12192000" cy="1632860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Delaney. Tim. </a:t>
            </a:r>
            <a:r>
              <a:rPr lang="en-US" sz="3800" i="1" dirty="0"/>
              <a:t>Classical and Contemporary Social Theory: Investigation and Application. </a:t>
            </a:r>
            <a:r>
              <a:rPr lang="en-US" sz="3800" dirty="0"/>
              <a:t>Boston: Pearson Education, Inc., 2014.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Tim Delaney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Sociology</a:t>
            </a:r>
            <a:br>
              <a:rPr lang="en-US" dirty="0">
                <a:ln>
                  <a:solidFill>
                    <a:schemeClr val="bg1"/>
                  </a:solidFill>
                </a:ln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1" y="648866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2of2</a:t>
            </a:r>
          </a:p>
        </p:txBody>
      </p:sp>
    </p:spTree>
    <p:extLst>
      <p:ext uri="{BB962C8B-B14F-4D97-AF65-F5344CB8AC3E}">
        <p14:creationId xmlns:p14="http://schemas.microsoft.com/office/powerpoint/2010/main" val="8867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925969"/>
            <a:ext cx="12192000" cy="1125398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Dodd, Jacob, screenwriter. </a:t>
            </a:r>
            <a:r>
              <a:rPr lang="en-US" sz="3800" i="1" dirty="0"/>
              <a:t>Darkness There</a:t>
            </a:r>
            <a:r>
              <a:rPr lang="en-US" sz="3800" dirty="0"/>
              <a:t>. </a:t>
            </a:r>
            <a:r>
              <a:rPr lang="en-US" sz="3800" dirty="0" err="1"/>
              <a:t>Spoos</a:t>
            </a:r>
            <a:r>
              <a:rPr lang="en-US" sz="3800" dirty="0"/>
              <a:t> Pictures, 2009. DVD.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Jacob </a:t>
            </a:r>
            <a:r>
              <a:rPr lang="en-US" sz="8800" b="1" dirty="0" smtClean="0"/>
              <a:t>Dodd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English</a:t>
            </a:r>
            <a:br>
              <a:rPr lang="en-US" dirty="0"/>
            </a:br>
            <a:r>
              <a:rPr lang="en-US" dirty="0" smtClean="0"/>
              <a:t>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1of2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99" y="347731"/>
            <a:ext cx="2825458" cy="42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451938"/>
            <a:ext cx="12192000" cy="1585359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Dodd, Jacob, screenwriter. </a:t>
            </a:r>
            <a:r>
              <a:rPr lang="en-US" sz="3800" i="1" dirty="0" err="1"/>
              <a:t>Nunna</a:t>
            </a:r>
            <a:r>
              <a:rPr lang="en-US" sz="3800" i="1" dirty="0"/>
              <a:t> Mia e la </a:t>
            </a:r>
            <a:r>
              <a:rPr lang="en-US" sz="3800" i="1" dirty="0" err="1"/>
              <a:t>Barca</a:t>
            </a:r>
            <a:r>
              <a:rPr lang="en-US" sz="3800" i="1" dirty="0"/>
              <a:t> = My Grandmother and the Boat</a:t>
            </a:r>
            <a:r>
              <a:rPr lang="en-US" sz="3800" dirty="0"/>
              <a:t>. 2007. </a:t>
            </a:r>
            <a:r>
              <a:rPr lang="en-US" sz="3800" dirty="0" err="1"/>
              <a:t>Spoos</a:t>
            </a:r>
            <a:r>
              <a:rPr lang="en-US" sz="3800" dirty="0"/>
              <a:t> Pictures, 2007. DVD.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Jacob </a:t>
            </a:r>
            <a:r>
              <a:rPr lang="en-US" sz="8800" b="1" dirty="0" smtClean="0"/>
              <a:t>Dodd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English</a:t>
            </a:r>
            <a:br>
              <a:rPr lang="en-US" dirty="0"/>
            </a:br>
            <a:r>
              <a:rPr lang="en-US" dirty="0" smtClean="0"/>
              <a:t>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99" y="347731"/>
            <a:ext cx="2825458" cy="42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702629"/>
            <a:ext cx="12192001" cy="2155375"/>
          </a:xfrm>
        </p:spPr>
        <p:txBody>
          <a:bodyPr>
            <a:noAutofit/>
          </a:bodyPr>
          <a:lstStyle/>
          <a:p>
            <a:r>
              <a:rPr lang="en-US" sz="3800" dirty="0"/>
              <a:t>Campbell, Laura C., et al. "Applying </a:t>
            </a:r>
            <a:r>
              <a:rPr lang="en-US" sz="3800" dirty="0" err="1"/>
              <a:t>Transtheoretical</a:t>
            </a:r>
            <a:r>
              <a:rPr lang="en-US" sz="3800" dirty="0"/>
              <a:t> Model to Improve Social Media Use in the Health Care Industry." </a:t>
            </a:r>
            <a:r>
              <a:rPr lang="en-US" sz="3800" i="1" dirty="0"/>
              <a:t>American Journal of Health Studies</a:t>
            </a:r>
            <a:r>
              <a:rPr lang="en-US" sz="3800" dirty="0"/>
              <a:t> 27.4 (2012): 236-43.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417629" cy="24921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Kristen Campbell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 </a:t>
            </a:r>
            <a:br>
              <a:rPr lang="en-US" sz="8800" b="1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   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Eichhorn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14483" y="2322765"/>
            <a:ext cx="8140293" cy="274234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/>
              <a:t>Communication 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  Studies Department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78" y="188679"/>
            <a:ext cx="2339781" cy="35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694123"/>
            <a:ext cx="12192001" cy="2163881"/>
          </a:xfrm>
        </p:spPr>
        <p:txBody>
          <a:bodyPr>
            <a:noAutofit/>
          </a:bodyPr>
          <a:lstStyle/>
          <a:p>
            <a:r>
              <a:rPr lang="en-US" sz="3800" dirty="0"/>
              <a:t>Tribunella, Thomas, Barry Friedman, and Pamela Cox. "Balancing Environmental Sustainability with Economic Productivity." </a:t>
            </a:r>
            <a:r>
              <a:rPr lang="en-US" sz="3800" i="1" dirty="0"/>
              <a:t>The BRC Academy Journal of Business</a:t>
            </a:r>
            <a:r>
              <a:rPr lang="en-US" sz="3800" dirty="0"/>
              <a:t> 3.1 (2013): 183-214. Print.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900" b="1" dirty="0">
                <a:ln>
                  <a:solidFill>
                    <a:schemeClr val="bg1"/>
                  </a:solidFill>
                </a:ln>
              </a:rPr>
              <a:t>Barry </a:t>
            </a:r>
            <a:r>
              <a:rPr lang="en-US" sz="8900" b="1" dirty="0" smtClean="0">
                <a:ln>
                  <a:solidFill>
                    <a:schemeClr val="bg1"/>
                  </a:solidFill>
                </a:ln>
              </a:rPr>
              <a:t>Friedman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1of7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1273216" y="1495129"/>
            <a:ext cx="8963314" cy="27423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8000" kern="1200">
                <a:ln w="9525"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02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15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28" indent="-182875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960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99953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9945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9938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Marketing</a:t>
            </a:r>
            <a:r>
              <a:rPr lang="en-US" sz="2800" dirty="0" smtClean="0"/>
              <a:t> </a:t>
            </a:r>
            <a:r>
              <a:rPr lang="en-US" sz="5400" dirty="0" smtClean="0"/>
              <a:t>&amp;</a:t>
            </a:r>
            <a:r>
              <a:rPr lang="en-US" sz="3600" dirty="0" smtClean="0"/>
              <a:t> </a:t>
            </a:r>
            <a:r>
              <a:rPr lang="en-US" dirty="0" smtClean="0"/>
              <a:t>Management     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0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693226"/>
            <a:ext cx="12192001" cy="3164774"/>
          </a:xfrm>
        </p:spPr>
        <p:txBody>
          <a:bodyPr>
            <a:noAutofit/>
          </a:bodyPr>
          <a:lstStyle/>
          <a:p>
            <a:r>
              <a:rPr lang="en-US" sz="3800" dirty="0"/>
              <a:t>Friedman, Barry A., and Thomas Tribunella. "Does the International Masters of Business Administration (MBA) Employment Market Value Awareness of Social Responsibility and   Environmental Sustainability?" </a:t>
            </a:r>
            <a:r>
              <a:rPr lang="en-US" sz="3800" i="1" dirty="0"/>
              <a:t>International Journal of Business and Social Science </a:t>
            </a:r>
            <a:r>
              <a:rPr lang="en-US" sz="3800" dirty="0"/>
              <a:t>3.24 (2012): 12-23. Print.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900" b="1" dirty="0">
                <a:ln>
                  <a:solidFill>
                    <a:schemeClr val="bg1"/>
                  </a:solidFill>
                </a:ln>
              </a:rPr>
              <a:t>Barry </a:t>
            </a:r>
            <a:r>
              <a:rPr lang="en-US" sz="8900" b="1" dirty="0" smtClean="0">
                <a:ln>
                  <a:solidFill>
                    <a:schemeClr val="bg1"/>
                  </a:solidFill>
                </a:ln>
              </a:rPr>
              <a:t>Friedman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963314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Marketing</a:t>
            </a:r>
            <a:r>
              <a:rPr lang="en-US" sz="2800" dirty="0" smtClean="0"/>
              <a:t> </a:t>
            </a:r>
            <a:r>
              <a:rPr lang="en-US" sz="5400" dirty="0" smtClean="0"/>
              <a:t>&amp;</a:t>
            </a:r>
            <a:r>
              <a:rPr lang="en-US" sz="3600" dirty="0" smtClean="0"/>
              <a:t> </a:t>
            </a:r>
            <a:r>
              <a:rPr lang="en-US" dirty="0" smtClean="0"/>
              <a:t>Management     </a:t>
            </a:r>
          </a:p>
          <a:p>
            <a:r>
              <a:rPr lang="en-US" dirty="0"/>
              <a:t> </a:t>
            </a:r>
            <a:r>
              <a:rPr lang="en-US" dirty="0" smtClean="0"/>
              <a:t>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607626"/>
            <a:ext cx="12192001" cy="2230911"/>
          </a:xfrm>
        </p:spPr>
        <p:txBody>
          <a:bodyPr>
            <a:noAutofit/>
          </a:bodyPr>
          <a:lstStyle/>
          <a:p>
            <a:r>
              <a:rPr lang="en-US" sz="3800" dirty="0"/>
              <a:t>Aziz, Nergis, et al. "Entrepreneurial Motives and Perceived Problems: An Empirical Study of Entrepreneurs in Kyrgyzstan." </a:t>
            </a:r>
            <a:r>
              <a:rPr lang="en-US" sz="3800" i="1" dirty="0"/>
              <a:t>International Journal of Business</a:t>
            </a:r>
            <a:r>
              <a:rPr lang="en-US" sz="3800" dirty="0"/>
              <a:t> 18.2 (2013): 163-76. Print.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900" b="1" dirty="0">
                <a:ln>
                  <a:solidFill>
                    <a:schemeClr val="bg1"/>
                  </a:solidFill>
                </a:ln>
              </a:rPr>
              <a:t>Barry </a:t>
            </a:r>
            <a:r>
              <a:rPr lang="en-US" sz="8900" b="1" dirty="0" smtClean="0">
                <a:ln>
                  <a:solidFill>
                    <a:schemeClr val="bg1"/>
                  </a:solidFill>
                </a:ln>
              </a:rPr>
              <a:t>Friedman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963314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Marketing</a:t>
            </a:r>
            <a:r>
              <a:rPr lang="en-US" sz="2800" dirty="0" smtClean="0"/>
              <a:t> </a:t>
            </a:r>
            <a:r>
              <a:rPr lang="en-US" sz="5400" dirty="0" smtClean="0"/>
              <a:t>&amp;</a:t>
            </a:r>
            <a:r>
              <a:rPr lang="en-US" sz="3600" dirty="0" smtClean="0"/>
              <a:t> </a:t>
            </a:r>
            <a:r>
              <a:rPr lang="en-US" dirty="0" smtClean="0"/>
              <a:t>Management     </a:t>
            </a:r>
          </a:p>
          <a:p>
            <a:r>
              <a:rPr lang="en-US" dirty="0"/>
              <a:t> </a:t>
            </a:r>
            <a:r>
              <a:rPr lang="en-US" dirty="0" smtClean="0"/>
              <a:t>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3of7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6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237476"/>
            <a:ext cx="12192001" cy="2601061"/>
          </a:xfrm>
        </p:spPr>
        <p:txBody>
          <a:bodyPr>
            <a:noAutofit/>
          </a:bodyPr>
          <a:lstStyle/>
          <a:p>
            <a:r>
              <a:rPr lang="en-US" sz="3800" dirty="0"/>
              <a:t>Friedman, Barry A., and Paul Roodin. "In the Eye of the Beholder: The Relationship between Intern   Effectiveness, Satisfaction, and Job Characteristics." </a:t>
            </a:r>
            <a:r>
              <a:rPr lang="en-US" sz="3800" i="1" dirty="0"/>
              <a:t>The BRC Academy Journal of Education </a:t>
            </a:r>
            <a:r>
              <a:rPr lang="en-US" sz="3800" dirty="0"/>
              <a:t>3.1 (2012): 1-16.  Print.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900" b="1" dirty="0">
                <a:ln>
                  <a:solidFill>
                    <a:schemeClr val="bg1"/>
                  </a:solidFill>
                </a:ln>
              </a:rPr>
              <a:t>Barry </a:t>
            </a:r>
            <a:r>
              <a:rPr lang="en-US" sz="8900" b="1" dirty="0" smtClean="0">
                <a:ln>
                  <a:solidFill>
                    <a:schemeClr val="bg1"/>
                  </a:solidFill>
                </a:ln>
              </a:rPr>
              <a:t>Friedman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963314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Marketing</a:t>
            </a:r>
            <a:r>
              <a:rPr lang="en-US" sz="2800" dirty="0" smtClean="0"/>
              <a:t> </a:t>
            </a:r>
            <a:r>
              <a:rPr lang="en-US" sz="5400" dirty="0" smtClean="0"/>
              <a:t>&amp;</a:t>
            </a:r>
            <a:r>
              <a:rPr lang="en-US" sz="3600" dirty="0" smtClean="0"/>
              <a:t> </a:t>
            </a:r>
            <a:r>
              <a:rPr lang="en-US" dirty="0" smtClean="0"/>
              <a:t>Management     </a:t>
            </a:r>
          </a:p>
          <a:p>
            <a:r>
              <a:rPr lang="en-US" dirty="0"/>
              <a:t> </a:t>
            </a:r>
            <a:r>
              <a:rPr lang="en-US" dirty="0" smtClean="0"/>
              <a:t>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4of7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8173" y="312821"/>
            <a:ext cx="7223618" cy="61247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/>
              <a:t>Chemistry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James</a:t>
            </a:r>
            <a:r>
              <a:rPr lang="en-US" sz="2800" dirty="0">
                <a:hlinkClick r:id="rId3" action="ppaction://hlinksldjump"/>
              </a:rPr>
              <a:t> </a:t>
            </a:r>
            <a:r>
              <a:rPr lang="en-US" sz="2800" b="1" dirty="0">
                <a:hlinkClick r:id="rId3" action="ppaction://hlinksldjump"/>
              </a:rPr>
              <a:t>Pagano</a:t>
            </a:r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Communication Studies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4" action="ppaction://hlinksldjump"/>
              </a:rPr>
              <a:t>Kristen Campbell</a:t>
            </a:r>
            <a:r>
              <a:rPr lang="en-US" sz="2800" dirty="0">
                <a:hlinkClick r:id="rId4" action="ppaction://hlinksldjump"/>
              </a:rPr>
              <a:t> </a:t>
            </a:r>
            <a:r>
              <a:rPr lang="en-US" sz="2800" b="1" dirty="0">
                <a:hlinkClick r:id="rId4" action="ppaction://hlinksldjump"/>
              </a:rPr>
              <a:t>Eichhorn </a:t>
            </a:r>
            <a:endParaRPr lang="en-US" sz="2800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5" action="ppaction://hlinksldjump"/>
              </a:rPr>
              <a:t>Ulises</a:t>
            </a:r>
            <a:r>
              <a:rPr lang="en-US" sz="2800" dirty="0">
                <a:hlinkClick r:id="rId5" action="ppaction://hlinksldjump"/>
              </a:rPr>
              <a:t> </a:t>
            </a:r>
            <a:r>
              <a:rPr lang="en-US" sz="2800" b="1" dirty="0">
                <a:hlinkClick r:id="rId5" action="ppaction://hlinksldjump"/>
              </a:rPr>
              <a:t>Mejias 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6" action="ppaction://hlinksldjump"/>
              </a:rPr>
              <a:t>Jason</a:t>
            </a:r>
            <a:r>
              <a:rPr lang="en-US" sz="2800" dirty="0">
                <a:hlinkClick r:id="rId6" action="ppaction://hlinksldjump"/>
              </a:rPr>
              <a:t> </a:t>
            </a:r>
            <a:r>
              <a:rPr lang="en-US" sz="2800" b="1" dirty="0">
                <a:hlinkClick r:id="rId6" action="ppaction://hlinksldjump"/>
              </a:rPr>
              <a:t>Zenor</a:t>
            </a:r>
            <a:r>
              <a:rPr lang="en-US" sz="2800" dirty="0">
                <a:hlinkClick r:id="rId6" action="ppaction://hlinksldjump"/>
              </a:rPr>
              <a:t> </a:t>
            </a:r>
            <a:r>
              <a:rPr lang="en-US" sz="2800" dirty="0"/>
              <a:t>		</a:t>
            </a:r>
          </a:p>
          <a:p>
            <a:endParaRPr lang="en-US" sz="2800" dirty="0"/>
          </a:p>
          <a:p>
            <a:r>
              <a:rPr lang="en-US" sz="2800" b="1" dirty="0"/>
              <a:t>Computer Science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7" action="ppaction://hlinksldjump"/>
              </a:rPr>
              <a:t>Damian</a:t>
            </a:r>
            <a:r>
              <a:rPr lang="en-US" sz="2800" dirty="0">
                <a:hlinkClick r:id="rId7" action="ppaction://hlinksldjump"/>
              </a:rPr>
              <a:t> </a:t>
            </a:r>
            <a:r>
              <a:rPr lang="en-US" sz="2800" b="1" dirty="0">
                <a:hlinkClick r:id="rId7" action="ppaction://hlinksldjump"/>
              </a:rPr>
              <a:t>Schofield</a:t>
            </a:r>
            <a:r>
              <a:rPr lang="en-US" sz="2800" dirty="0"/>
              <a:t>	 </a:t>
            </a:r>
          </a:p>
          <a:p>
            <a:endParaRPr lang="en-US" sz="2800" dirty="0"/>
          </a:p>
          <a:p>
            <a:r>
              <a:rPr lang="en-US" sz="2800" b="1" dirty="0" smtClean="0"/>
              <a:t>Counseling &amp; Psychological Service</a:t>
            </a:r>
            <a:r>
              <a:rPr lang="en-US" sz="2800" dirty="0" smtClean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8" action="ppaction://hlinksldjump"/>
              </a:rPr>
              <a:t>Eugene</a:t>
            </a:r>
            <a:r>
              <a:rPr lang="en-US" sz="2800" dirty="0" smtClean="0">
                <a:hlinkClick r:id="rId8" action="ppaction://hlinksldjump"/>
              </a:rPr>
              <a:t> </a:t>
            </a:r>
            <a:r>
              <a:rPr lang="en-US" sz="2800" b="1" dirty="0" smtClean="0">
                <a:hlinkClick r:id="rId8" action="ppaction://hlinksldjump"/>
              </a:rPr>
              <a:t>Perticone, Emeritus 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9" action="ppaction://hlinksldjump"/>
              </a:rPr>
              <a:t>Barbara</a:t>
            </a:r>
            <a:r>
              <a:rPr lang="en-US" sz="2800" dirty="0" smtClean="0">
                <a:hlinkClick r:id="rId9" action="ppaction://hlinksldjump"/>
              </a:rPr>
              <a:t> </a:t>
            </a:r>
            <a:r>
              <a:rPr lang="en-US" sz="2800" b="1" dirty="0" smtClean="0">
                <a:hlinkClick r:id="rId9" action="ppaction://hlinksldjump"/>
              </a:rPr>
              <a:t>Streets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00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690753"/>
            <a:ext cx="12192001" cy="2147784"/>
          </a:xfrm>
        </p:spPr>
        <p:txBody>
          <a:bodyPr>
            <a:noAutofit/>
          </a:bodyPr>
          <a:lstStyle/>
          <a:p>
            <a:r>
              <a:rPr lang="en-US" sz="3800" dirty="0"/>
              <a:t>Friedman, Barry A., et al. "Predictors of Students' Desire to Be an Entrepreneur: Kyrgyzstan, Georgia, and the United States." </a:t>
            </a:r>
            <a:r>
              <a:rPr lang="en-US" sz="3800" i="1" dirty="0"/>
              <a:t>Eurasian Journal of Business and Economics</a:t>
            </a:r>
            <a:r>
              <a:rPr lang="en-US" sz="3800" dirty="0"/>
              <a:t> 5.9 (2012): 129-40. Print.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900" b="1" dirty="0">
                <a:ln>
                  <a:solidFill>
                    <a:schemeClr val="bg1"/>
                  </a:solidFill>
                </a:ln>
              </a:rPr>
              <a:t>Barry </a:t>
            </a:r>
            <a:r>
              <a:rPr lang="en-US" sz="8900" b="1" dirty="0" smtClean="0">
                <a:ln>
                  <a:solidFill>
                    <a:schemeClr val="bg1"/>
                  </a:solidFill>
                </a:ln>
              </a:rPr>
              <a:t>Friedman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963314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Marketing</a:t>
            </a:r>
            <a:r>
              <a:rPr lang="en-US" sz="2800" dirty="0" smtClean="0"/>
              <a:t> </a:t>
            </a:r>
            <a:r>
              <a:rPr lang="en-US" sz="5400" dirty="0" smtClean="0"/>
              <a:t>&amp;</a:t>
            </a:r>
            <a:r>
              <a:rPr lang="en-US" sz="3600" dirty="0" smtClean="0"/>
              <a:t> </a:t>
            </a:r>
            <a:r>
              <a:rPr lang="en-US" dirty="0" smtClean="0"/>
              <a:t>Management     </a:t>
            </a:r>
          </a:p>
          <a:p>
            <a:r>
              <a:rPr lang="en-US" dirty="0"/>
              <a:t> </a:t>
            </a:r>
            <a:r>
              <a:rPr lang="en-US" dirty="0" smtClean="0"/>
              <a:t>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of7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237476"/>
            <a:ext cx="12192001" cy="2601061"/>
          </a:xfrm>
        </p:spPr>
        <p:txBody>
          <a:bodyPr>
            <a:noAutofit/>
          </a:bodyPr>
          <a:lstStyle/>
          <a:p>
            <a:r>
              <a:rPr lang="en-US" sz="3800" dirty="0"/>
              <a:t>Aziz, Nergis, and Barry A. Friedman. "The Role of Nonprofits in the Process of Place Branding: A Case Study of Turkish Cultural Centers." </a:t>
            </a:r>
            <a:r>
              <a:rPr lang="en-US" sz="3800" i="1" dirty="0"/>
              <a:t>Dumlupinar Universitesi Sosyal Bilimler Dergisi</a:t>
            </a:r>
            <a:r>
              <a:rPr lang="en-US" sz="3800" dirty="0"/>
              <a:t> 38 (2013): 87-96. Print.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900" b="1" dirty="0">
                <a:ln>
                  <a:solidFill>
                    <a:schemeClr val="bg1"/>
                  </a:solidFill>
                </a:ln>
              </a:rPr>
              <a:t>Barry </a:t>
            </a:r>
            <a:r>
              <a:rPr lang="en-US" sz="8900" b="1" dirty="0" smtClean="0">
                <a:ln>
                  <a:solidFill>
                    <a:schemeClr val="bg1"/>
                  </a:solidFill>
                </a:ln>
              </a:rPr>
              <a:t>Friedman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963314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Marketing</a:t>
            </a:r>
            <a:r>
              <a:rPr lang="en-US" sz="2800" dirty="0" smtClean="0"/>
              <a:t> </a:t>
            </a:r>
            <a:r>
              <a:rPr lang="en-US" sz="5400" dirty="0" smtClean="0"/>
              <a:t>&amp;</a:t>
            </a:r>
            <a:r>
              <a:rPr lang="en-US" sz="3600" dirty="0" smtClean="0"/>
              <a:t> </a:t>
            </a:r>
            <a:r>
              <a:rPr lang="en-US" dirty="0" smtClean="0"/>
              <a:t>Management     </a:t>
            </a:r>
          </a:p>
          <a:p>
            <a:r>
              <a:rPr lang="en-US" dirty="0"/>
              <a:t> </a:t>
            </a:r>
            <a:r>
              <a:rPr lang="en-US" dirty="0" smtClean="0"/>
              <a:t>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6of7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8702" y="130561"/>
            <a:ext cx="2439373" cy="36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132613"/>
            <a:ext cx="12192001" cy="2705924"/>
          </a:xfrm>
        </p:spPr>
        <p:txBody>
          <a:bodyPr>
            <a:noAutofit/>
          </a:bodyPr>
          <a:lstStyle/>
          <a:p>
            <a:r>
              <a:rPr lang="en-US" sz="3800" dirty="0"/>
              <a:t>Aziz, Nergis, </a:t>
            </a:r>
            <a:r>
              <a:rPr lang="en-US" sz="3800" dirty="0" err="1"/>
              <a:t>Efstathios</a:t>
            </a:r>
            <a:r>
              <a:rPr lang="en-US" sz="3800" dirty="0"/>
              <a:t> </a:t>
            </a:r>
            <a:r>
              <a:rPr lang="en-US" sz="3800" dirty="0" err="1"/>
              <a:t>Kefallonitis</a:t>
            </a:r>
            <a:r>
              <a:rPr lang="en-US" sz="3800" dirty="0"/>
              <a:t>, and Barry A. Friedman. "Turkey as a Destination Brand:  Perceptions of United States Visitors." </a:t>
            </a:r>
            <a:r>
              <a:rPr lang="en-US" sz="3800" i="1" dirty="0"/>
              <a:t>American International Journal of Contemporary Research </a:t>
            </a:r>
            <a:r>
              <a:rPr lang="en-US" sz="3800" dirty="0"/>
              <a:t>2.9 (2012): 211-21. Print.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900" b="1" dirty="0">
                <a:ln>
                  <a:solidFill>
                    <a:schemeClr val="bg1"/>
                  </a:solidFill>
                </a:ln>
              </a:rPr>
              <a:t>Barry </a:t>
            </a:r>
            <a:r>
              <a:rPr lang="en-US" sz="8900" b="1" dirty="0" smtClean="0">
                <a:ln>
                  <a:solidFill>
                    <a:schemeClr val="bg1"/>
                  </a:solidFill>
                </a:ln>
              </a:rPr>
              <a:t>Friedman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963314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Marketing</a:t>
            </a:r>
            <a:r>
              <a:rPr lang="en-US" sz="2800" dirty="0" smtClean="0"/>
              <a:t> </a:t>
            </a:r>
            <a:r>
              <a:rPr lang="en-US" sz="5400" dirty="0" smtClean="0"/>
              <a:t>&amp;</a:t>
            </a:r>
            <a:r>
              <a:rPr lang="en-US" sz="3600" dirty="0" smtClean="0"/>
              <a:t> </a:t>
            </a:r>
            <a:r>
              <a:rPr lang="en-US" dirty="0" smtClean="0"/>
              <a:t>Management     </a:t>
            </a:r>
          </a:p>
          <a:p>
            <a:r>
              <a:rPr lang="en-US" dirty="0"/>
              <a:t> </a:t>
            </a:r>
            <a:r>
              <a:rPr lang="en-US" dirty="0" smtClean="0"/>
              <a:t>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of7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60" y="149566"/>
            <a:ext cx="2580737" cy="387110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170238"/>
            <a:ext cx="12192001" cy="2687766"/>
          </a:xfrm>
        </p:spPr>
        <p:txBody>
          <a:bodyPr>
            <a:noAutofit/>
          </a:bodyPr>
          <a:lstStyle/>
          <a:p>
            <a:r>
              <a:rPr lang="en-US" sz="3800" dirty="0" smtClean="0"/>
              <a:t>Hallagan, Jean E. "</a:t>
            </a:r>
            <a:r>
              <a:rPr lang="en-US" sz="3800" dirty="0" err="1" smtClean="0"/>
              <a:t>Preservice</a:t>
            </a:r>
            <a:r>
              <a:rPr lang="en-US" sz="3800" dirty="0" smtClean="0"/>
              <a:t> Mathematics Teachers' Solutions to Problems: Conversions within the Metric System." </a:t>
            </a:r>
            <a:r>
              <a:rPr lang="en-US" sz="3800" i="1" dirty="0" smtClean="0"/>
              <a:t>The 6th International Multi-Conference on Society, Cybernetics and Informatics</a:t>
            </a:r>
            <a:r>
              <a:rPr lang="en-US" sz="3800" dirty="0" smtClean="0"/>
              <a:t> (2012): n. </a:t>
            </a:r>
            <a:r>
              <a:rPr lang="en-US" sz="3800" dirty="0" err="1" smtClean="0"/>
              <a:t>pag</a:t>
            </a:r>
            <a:r>
              <a:rPr lang="en-US" sz="3800" dirty="0" smtClean="0"/>
              <a:t>. Digital file.</a:t>
            </a:r>
            <a:endParaRPr lang="en-US" sz="3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Jean Hallagan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Curriculum</a:t>
            </a:r>
            <a:r>
              <a:rPr lang="en-US" sz="4400" dirty="0" smtClean="0"/>
              <a:t> </a:t>
            </a:r>
            <a:r>
              <a:rPr lang="en-US" sz="5400" dirty="0" smtClean="0"/>
              <a:t>&amp;</a:t>
            </a:r>
            <a:r>
              <a:rPr lang="en-US" sz="4400" dirty="0" smtClean="0"/>
              <a:t> </a:t>
            </a:r>
            <a:r>
              <a:rPr lang="en-US" dirty="0" smtClean="0"/>
              <a:t>Instruction</a:t>
            </a:r>
            <a:br>
              <a:rPr lang="en-US" dirty="0" smtClean="0"/>
            </a:br>
            <a:r>
              <a:rPr lang="en-US" dirty="0" smtClean="0"/>
              <a:t>  Department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8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r="27318"/>
          <a:stretch/>
        </p:blipFill>
        <p:spPr>
          <a:xfrm>
            <a:off x="8774638" y="202034"/>
            <a:ext cx="3202209" cy="3616932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679576"/>
            <a:ext cx="12192001" cy="2182055"/>
          </a:xfrm>
        </p:spPr>
        <p:txBody>
          <a:bodyPr>
            <a:noAutofit/>
          </a:bodyPr>
          <a:lstStyle/>
          <a:p>
            <a:r>
              <a:rPr lang="en-US" sz="3800" dirty="0"/>
              <a:t>Davis, Charles C., Melanie Gunn, and C. Eric Hellquist. "The Botanical Teaching Legacy of Edward G. Voss at the University of Michigan Biological Station." Michigan Botanist 51 (2012): 32-41.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C. Eric Hellquist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Biological </a:t>
            </a:r>
            <a:r>
              <a:rPr lang="en-US" dirty="0"/>
              <a:t>Sciences</a:t>
            </a:r>
            <a:br>
              <a:rPr lang="en-US" dirty="0"/>
            </a:br>
            <a:r>
              <a:rPr lang="en-US" dirty="0" smtClean="0"/>
              <a:t>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r="27318"/>
          <a:stretch/>
        </p:blipFill>
        <p:spPr>
          <a:xfrm>
            <a:off x="8774638" y="202034"/>
            <a:ext cx="3202209" cy="3616932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732604"/>
            <a:ext cx="12192001" cy="1125399"/>
          </a:xfrm>
        </p:spPr>
        <p:txBody>
          <a:bodyPr>
            <a:noAutofit/>
          </a:bodyPr>
          <a:lstStyle/>
          <a:p>
            <a:r>
              <a:rPr lang="en-US" sz="3800" dirty="0"/>
              <a:t>Hellquist, C. Eric. Rev. of </a:t>
            </a:r>
            <a:r>
              <a:rPr lang="en-US" sz="3800" i="1" dirty="0"/>
              <a:t>The Waterwheel Plant</a:t>
            </a:r>
            <a:r>
              <a:rPr lang="en-US" sz="3800" dirty="0"/>
              <a:t>. </a:t>
            </a:r>
            <a:r>
              <a:rPr lang="en-US" sz="3800" i="1" dirty="0" err="1"/>
              <a:t>Rhodora</a:t>
            </a:r>
            <a:r>
              <a:rPr lang="en-US" sz="3800" i="1" dirty="0"/>
              <a:t> </a:t>
            </a:r>
            <a:r>
              <a:rPr lang="en-US" sz="3800" dirty="0"/>
              <a:t>115.962 (2013): 202-05.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C. Eric Hellquist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Biological </a:t>
            </a:r>
            <a:r>
              <a:rPr lang="en-US" dirty="0"/>
              <a:t>Sciences</a:t>
            </a:r>
            <a:br>
              <a:rPr lang="en-US" dirty="0"/>
            </a:br>
            <a:r>
              <a:rPr lang="en-US" dirty="0" smtClean="0"/>
              <a:t>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9229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4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66" y="1688418"/>
            <a:ext cx="4520461" cy="300287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199529"/>
            <a:ext cx="12192000" cy="1658474"/>
          </a:xfrm>
        </p:spPr>
        <p:txBody>
          <a:bodyPr>
            <a:normAutofit/>
          </a:bodyPr>
          <a:lstStyle/>
          <a:p>
            <a:r>
              <a:rPr lang="en-US" sz="3800" dirty="0"/>
              <a:t>Ideal, Emma, and Rhiannon </a:t>
            </a:r>
            <a:r>
              <a:rPr lang="en-US" sz="3800" dirty="0" err="1"/>
              <a:t>Meharchand</a:t>
            </a:r>
            <a:r>
              <a:rPr lang="en-US" sz="3800" dirty="0"/>
              <a:t>. "Carolina C. Ilie." </a:t>
            </a:r>
            <a:r>
              <a:rPr lang="en-US" sz="3800" i="1" dirty="0"/>
              <a:t>Blazing the Trail: Essays by Leading Women </a:t>
            </a:r>
            <a:r>
              <a:rPr lang="en-US" sz="3800" dirty="0"/>
              <a:t>in</a:t>
            </a:r>
            <a:r>
              <a:rPr lang="en-US" sz="3800" i="1" dirty="0"/>
              <a:t> Science</a:t>
            </a:r>
            <a:r>
              <a:rPr lang="en-US" sz="3800" dirty="0"/>
              <a:t>. </a:t>
            </a:r>
            <a:r>
              <a:rPr lang="en-US" sz="3800" dirty="0" err="1"/>
              <a:t>N.p</a:t>
            </a:r>
            <a:r>
              <a:rPr lang="en-US" sz="3800" dirty="0"/>
              <a:t>.: </a:t>
            </a:r>
            <a:r>
              <a:rPr lang="en-US" sz="3800" dirty="0" err="1"/>
              <a:t>CreateSpace</a:t>
            </a:r>
            <a:r>
              <a:rPr lang="en-US" sz="3800" dirty="0"/>
              <a:t>, 2013. 143-49.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Carolina Ilie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Physics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471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70" y="1390945"/>
            <a:ext cx="4993460" cy="332897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719918"/>
            <a:ext cx="12192001" cy="2138086"/>
          </a:xfrm>
        </p:spPr>
        <p:txBody>
          <a:bodyPr>
            <a:noAutofit/>
          </a:bodyPr>
          <a:lstStyle/>
          <a:p>
            <a:r>
              <a:rPr lang="en-US" sz="3800" dirty="0" smtClean="0"/>
              <a:t>Jiménez</a:t>
            </a:r>
            <a:r>
              <a:rPr lang="en-US" sz="3800" dirty="0"/>
              <a:t>, Miriam. </a:t>
            </a:r>
            <a:r>
              <a:rPr lang="en-US" sz="3800" i="1" dirty="0"/>
              <a:t>Inventive Politicians and Ethnic Ascent in American Politics: The Uphill Elections of Italians and Mexicans to the U.S. Congress. </a:t>
            </a:r>
            <a:r>
              <a:rPr lang="en-US" sz="3800" dirty="0"/>
              <a:t>New York: </a:t>
            </a:r>
            <a:r>
              <a:rPr lang="en-US" sz="3800" dirty="0" err="1"/>
              <a:t>Routledge</a:t>
            </a:r>
            <a:r>
              <a:rPr lang="en-US" sz="3800" dirty="0"/>
              <a:t>, 2014.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Miriam </a:t>
            </a:r>
            <a:r>
              <a:rPr lang="en-US" sz="8800" b="1" dirty="0" err="1" smtClean="0">
                <a:ln>
                  <a:solidFill>
                    <a:schemeClr val="bg1"/>
                  </a:solidFill>
                </a:ln>
              </a:rPr>
              <a:t>JimÉnez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Political 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Science</a:t>
            </a:r>
            <a:br>
              <a:rPr lang="en-US" dirty="0">
                <a:ln>
                  <a:solidFill>
                    <a:schemeClr val="bg1"/>
                  </a:solidFill>
                </a:ln>
              </a:rPr>
            </a:b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342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330379"/>
            <a:ext cx="12192001" cy="1644166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Johns-</a:t>
            </a:r>
            <a:r>
              <a:rPr lang="en-US" sz="3800" dirty="0" err="1"/>
              <a:t>Masten</a:t>
            </a:r>
            <a:r>
              <a:rPr lang="en-US" sz="3800" dirty="0"/>
              <a:t>, Kathryn, and Emily Thompson. "How </a:t>
            </a:r>
            <a:r>
              <a:rPr lang="en-US" sz="3800" dirty="0" smtClean="0"/>
              <a:t>iPods </a:t>
            </a:r>
            <a:r>
              <a:rPr lang="en-US" sz="3800" dirty="0"/>
              <a:t>Can Do Double Duty @ Your Library." </a:t>
            </a:r>
            <a:r>
              <a:rPr lang="en-US" sz="3800" i="1" dirty="0"/>
              <a:t>Computers in Libraries</a:t>
            </a:r>
            <a:r>
              <a:rPr lang="en-US" sz="3800" dirty="0"/>
              <a:t> 33.6 (2013): 15-18. Print. 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  Penfield Library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1of2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5" y="262847"/>
            <a:ext cx="2227758" cy="335361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2" y="-1"/>
            <a:ext cx="12192001" cy="2456329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Kathryn </a:t>
            </a:r>
            <a:br>
              <a:rPr lang="en-US" sz="8800" b="1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    Johns-</a:t>
            </a:r>
            <a:r>
              <a:rPr lang="en-US" sz="8800" b="1" dirty="0" err="1" smtClean="0">
                <a:ln>
                  <a:solidFill>
                    <a:schemeClr val="bg1"/>
                  </a:solidFill>
                </a:ln>
              </a:rPr>
              <a:t>Masten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64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5" y="262847"/>
            <a:ext cx="2227758" cy="335361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729318"/>
            <a:ext cx="12192001" cy="3128686"/>
          </a:xfrm>
        </p:spPr>
        <p:txBody>
          <a:bodyPr>
            <a:noAutofit/>
          </a:bodyPr>
          <a:lstStyle/>
          <a:p>
            <a:r>
              <a:rPr lang="en-US" sz="3800" dirty="0" err="1"/>
              <a:t>Devasagayam</a:t>
            </a:r>
            <a:r>
              <a:rPr lang="en-US" sz="3800" dirty="0"/>
              <a:t>, Raj, Kathryn Johns-</a:t>
            </a:r>
            <a:r>
              <a:rPr lang="en-US" sz="3800" dirty="0" err="1"/>
              <a:t>Masten</a:t>
            </a:r>
            <a:r>
              <a:rPr lang="en-US" sz="3800" dirty="0"/>
              <a:t>, and Joseph McCollum. "Linking Information Literacy, Experiential Learning, and Student Characteristics: Pedagogical Possibilities in Business   Education." </a:t>
            </a:r>
            <a:r>
              <a:rPr lang="en-US" sz="3800" i="1" dirty="0"/>
              <a:t>Academy of Educational Leadership Journal </a:t>
            </a:r>
            <a:r>
              <a:rPr lang="en-US" sz="3800" dirty="0"/>
              <a:t>16.4 (2012): 1-18.  </a:t>
            </a:r>
            <a:r>
              <a:rPr lang="en-US" sz="3800" dirty="0" smtClean="0"/>
              <a:t>  Print</a:t>
            </a:r>
            <a:r>
              <a:rPr lang="en-US" sz="3800" dirty="0"/>
              <a:t>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  Penfield Library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2" y="-1"/>
            <a:ext cx="12192001" cy="2456329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Kathryn </a:t>
            </a:r>
            <a:br>
              <a:rPr lang="en-US" sz="8800" b="1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    Johns-</a:t>
            </a:r>
            <a:r>
              <a:rPr lang="en-US" sz="8800" b="1" dirty="0" err="1" smtClean="0">
                <a:ln>
                  <a:solidFill>
                    <a:schemeClr val="bg1"/>
                  </a:solidFill>
                </a:ln>
              </a:rPr>
              <a:t>Masten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666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4525" y="312822"/>
            <a:ext cx="7237266" cy="48320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Curriculum &amp; Instruction </a:t>
            </a:r>
            <a:endParaRPr lang="en-US" sz="2800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2" action="ppaction://hlinksldjump"/>
              </a:rPr>
              <a:t>Marcia Burrell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3" action="ppaction://hlinksldjump"/>
              </a:rPr>
              <a:t>Jean</a:t>
            </a:r>
            <a:r>
              <a:rPr lang="en-US" sz="2800" dirty="0" smtClean="0">
                <a:hlinkClick r:id="rId3" action="ppaction://hlinksldjump"/>
              </a:rPr>
              <a:t> </a:t>
            </a:r>
            <a:r>
              <a:rPr lang="en-US" sz="2800" b="1" dirty="0">
                <a:hlinkClick r:id="rId3" action="ppaction://hlinksldjump"/>
              </a:rPr>
              <a:t>Hallagan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4" action="ppaction://hlinksldjump"/>
              </a:rPr>
              <a:t>Faith Maina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5" action="ppaction://hlinksldjump"/>
              </a:rPr>
              <a:t>Harrison</a:t>
            </a:r>
            <a:r>
              <a:rPr lang="en-US" sz="2800" dirty="0" smtClean="0">
                <a:hlinkClick r:id="rId5" action="ppaction://hlinksldjump"/>
              </a:rPr>
              <a:t> </a:t>
            </a:r>
            <a:r>
              <a:rPr lang="en-US" sz="2800" b="1" dirty="0">
                <a:hlinkClick r:id="rId5" action="ppaction://hlinksldjump"/>
              </a:rPr>
              <a:t>Yang</a:t>
            </a:r>
            <a:endParaRPr lang="en-US" sz="2800" dirty="0"/>
          </a:p>
          <a:p>
            <a:endParaRPr lang="en-US" sz="2800" b="1" dirty="0"/>
          </a:p>
          <a:p>
            <a:r>
              <a:rPr lang="en-US" sz="2800" b="1" dirty="0"/>
              <a:t>Earth Sciences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6" action="ppaction://hlinksldjump"/>
              </a:rPr>
              <a:t>Brett</a:t>
            </a:r>
            <a:r>
              <a:rPr lang="en-US" sz="2800" dirty="0">
                <a:hlinkClick r:id="rId6" action="ppaction://hlinksldjump"/>
              </a:rPr>
              <a:t> </a:t>
            </a:r>
            <a:r>
              <a:rPr lang="en-US" sz="2800" b="1" dirty="0">
                <a:hlinkClick r:id="rId6" action="ppaction://hlinksldjump"/>
              </a:rPr>
              <a:t>Rathbun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7" action="ppaction://hlinksldjump"/>
              </a:rPr>
              <a:t>Alfred</a:t>
            </a:r>
            <a:r>
              <a:rPr lang="en-US" sz="2800" dirty="0">
                <a:hlinkClick r:id="rId7" action="ppaction://hlinksldjump"/>
              </a:rPr>
              <a:t> </a:t>
            </a:r>
            <a:r>
              <a:rPr lang="en-US" sz="2800" b="1" dirty="0">
                <a:hlinkClick r:id="rId7" action="ppaction://hlinksldjump"/>
              </a:rPr>
              <a:t>Stamm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8" action="ppaction://hlinksldjump"/>
              </a:rPr>
              <a:t>Scott</a:t>
            </a:r>
            <a:r>
              <a:rPr lang="en-US" sz="2800" dirty="0">
                <a:hlinkClick r:id="rId8" action="ppaction://hlinksldjump"/>
              </a:rPr>
              <a:t> </a:t>
            </a:r>
            <a:r>
              <a:rPr lang="en-US" sz="2800" b="1" dirty="0">
                <a:hlinkClick r:id="rId8" action="ppaction://hlinksldjump"/>
              </a:rPr>
              <a:t>Steiger </a:t>
            </a:r>
            <a:r>
              <a:rPr lang="en-US" sz="2800" dirty="0">
                <a:hlinkClick r:id="rId8" action="ppaction://hlinksldjump"/>
              </a:rPr>
              <a:t>	</a:t>
            </a:r>
            <a:endParaRPr lang="en-US" sz="2800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9" action="ppaction://hlinksldjump"/>
              </a:rPr>
              <a:t>Paul</a:t>
            </a:r>
            <a:r>
              <a:rPr lang="en-US" sz="2800" dirty="0">
                <a:hlinkClick r:id="rId9" action="ppaction://hlinksldjump"/>
              </a:rPr>
              <a:t> </a:t>
            </a:r>
            <a:r>
              <a:rPr lang="en-US" sz="2800" b="1" dirty="0">
                <a:hlinkClick r:id="rId9" action="ppaction://hlinksldjump"/>
              </a:rPr>
              <a:t>Tomascak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8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113" y="1287116"/>
            <a:ext cx="2928211" cy="352300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680862"/>
            <a:ext cx="12192000" cy="1248773"/>
          </a:xfrm>
        </p:spPr>
        <p:txBody>
          <a:bodyPr>
            <a:normAutofit/>
          </a:bodyPr>
          <a:lstStyle/>
          <a:p>
            <a:r>
              <a:rPr lang="en-US" sz="3800" dirty="0" err="1"/>
              <a:t>Gritsko</a:t>
            </a:r>
            <a:r>
              <a:rPr lang="en-US" sz="3800" dirty="0"/>
              <a:t>, Natalia, et al. "The CEO Arms Race." </a:t>
            </a:r>
            <a:r>
              <a:rPr lang="en-US" sz="3800" i="1" dirty="0"/>
              <a:t>Southern Economic Journal</a:t>
            </a:r>
            <a:r>
              <a:rPr lang="en-US" sz="3800" dirty="0"/>
              <a:t> 79.3 (2013): 586-99.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Valentina Kozlova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Economics </a:t>
            </a:r>
            <a:endParaRPr lang="en-US" dirty="0"/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8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0" r="9482"/>
          <a:stretch/>
        </p:blipFill>
        <p:spPr>
          <a:xfrm>
            <a:off x="8826813" y="1600200"/>
            <a:ext cx="3181630" cy="318635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39870"/>
            <a:ext cx="12192000" cy="1752603"/>
          </a:xfrm>
        </p:spPr>
        <p:txBody>
          <a:bodyPr>
            <a:normAutofit/>
          </a:bodyPr>
          <a:lstStyle/>
          <a:p>
            <a:r>
              <a:rPr lang="en-US" sz="3800" dirty="0"/>
              <a:t>Kulikowski, Mark. "A Bibliography on Polish Americans, 2006-2010." </a:t>
            </a:r>
            <a:r>
              <a:rPr lang="en-US" sz="3800" i="1" dirty="0"/>
              <a:t>Polish American Studies</a:t>
            </a:r>
            <a:r>
              <a:rPr lang="en-US" sz="3800" dirty="0"/>
              <a:t> 70.1 (2013): 57-72.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/>
              <a:t>Mark Kulikowski</a:t>
            </a:r>
            <a:endParaRPr lang="en-US" sz="8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596063"/>
            <a:ext cx="12192001" cy="2261941"/>
          </a:xfrm>
        </p:spPr>
        <p:txBody>
          <a:bodyPr>
            <a:noAutofit/>
          </a:bodyPr>
          <a:lstStyle/>
          <a:p>
            <a:r>
              <a:rPr lang="en-US" sz="3800" dirty="0"/>
              <a:t>Laundre, John W. "The Feasibility of the North-eastern USA Supporting the Return of the Cougar Puma </a:t>
            </a:r>
            <a:r>
              <a:rPr lang="en-US" sz="3800" dirty="0" err="1"/>
              <a:t>concolor</a:t>
            </a:r>
            <a:r>
              <a:rPr lang="en-US" sz="3800" dirty="0"/>
              <a:t>." </a:t>
            </a:r>
            <a:r>
              <a:rPr lang="en-US" sz="3800" i="1" dirty="0" smtClean="0"/>
              <a:t>Oryx: The </a:t>
            </a:r>
            <a:r>
              <a:rPr lang="en-US" sz="3800" i="1" dirty="0"/>
              <a:t>International Journal of Conservation</a:t>
            </a:r>
            <a:r>
              <a:rPr lang="en-US" sz="3800" dirty="0"/>
              <a:t> 47.1 (2013): 96-104.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John Laundre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Biological 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Sciences</a:t>
            </a:r>
          </a:p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38" y="954712"/>
            <a:ext cx="3589146" cy="2384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1of2</a:t>
            </a:r>
          </a:p>
        </p:txBody>
      </p:sp>
    </p:spTree>
    <p:extLst>
      <p:ext uri="{BB962C8B-B14F-4D97-AF65-F5344CB8AC3E}">
        <p14:creationId xmlns:p14="http://schemas.microsoft.com/office/powerpoint/2010/main" val="5433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681663"/>
            <a:ext cx="12192001" cy="3176341"/>
          </a:xfrm>
        </p:spPr>
        <p:txBody>
          <a:bodyPr>
            <a:noAutofit/>
          </a:bodyPr>
          <a:lstStyle/>
          <a:p>
            <a:r>
              <a:rPr lang="en-US" sz="3800" dirty="0"/>
              <a:t>Laundre, John, and Mike </a:t>
            </a:r>
            <a:r>
              <a:rPr lang="en-US" sz="3800" dirty="0" err="1"/>
              <a:t>Kintigh</a:t>
            </a:r>
            <a:r>
              <a:rPr lang="en-US" sz="3800" dirty="0"/>
              <a:t>. "South Dakota Mountain Lions." Interview by Karl </a:t>
            </a:r>
            <a:r>
              <a:rPr lang="en-US" sz="3800" dirty="0" err="1"/>
              <a:t>Gehrke</a:t>
            </a:r>
            <a:r>
              <a:rPr lang="en-US" sz="3800" dirty="0"/>
              <a:t>. South Dakota Public Broadcasting. South Dakota Public Broadcasting, </a:t>
            </a:r>
            <a:r>
              <a:rPr lang="en-US" sz="3800" dirty="0" err="1"/>
              <a:t>n.d.</a:t>
            </a:r>
            <a:r>
              <a:rPr lang="en-US" sz="3800" dirty="0"/>
              <a:t> Web. 30 May 2013.  &lt;http://listen.sdpb.org/post/south-dakota-mountain-lions&gt;.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John Laundre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Biological 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Sciences</a:t>
            </a:r>
          </a:p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38" y="954712"/>
            <a:ext cx="3589146" cy="2384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47892"/>
            <a:ext cx="12192000" cy="1744582"/>
          </a:xfrm>
        </p:spPr>
        <p:txBody>
          <a:bodyPr>
            <a:normAutofit/>
          </a:bodyPr>
          <a:lstStyle/>
          <a:p>
            <a:r>
              <a:rPr lang="en-US" sz="3800" dirty="0" err="1"/>
              <a:t>Macey</a:t>
            </a:r>
            <a:r>
              <a:rPr lang="en-US" sz="3800" dirty="0"/>
              <a:t>, Kitty, costume des. John Cage: Sonatas and Interludes Choreographed. Waterman Theatre, Tyler Hall, Oswego. 27 Oct. 2012. Performance.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/>
              <a:t>Kitty </a:t>
            </a:r>
            <a:r>
              <a:rPr lang="en-US" sz="8800" b="1" dirty="0"/>
              <a:t>Macey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Theatre</a:t>
            </a:r>
            <a:endParaRPr lang="en-US" dirty="0"/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85" y="223254"/>
            <a:ext cx="2927685" cy="390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400425"/>
            <a:ext cx="12192001" cy="3457579"/>
          </a:xfrm>
        </p:spPr>
        <p:txBody>
          <a:bodyPr>
            <a:noAutofit/>
          </a:bodyPr>
          <a:lstStyle/>
          <a:p>
            <a:r>
              <a:rPr lang="en-US" sz="3600" dirty="0" smtClean="0"/>
              <a:t>Maina</a:t>
            </a:r>
            <a:r>
              <a:rPr lang="en-US" sz="3600" dirty="0"/>
              <a:t>, Faith, and Marcia M. Burrell. Attitudes towards Diverse Leaders: A Hybrid Technology Course for Secondary School Mathematics Pre / In-Service Teachers. </a:t>
            </a:r>
            <a:r>
              <a:rPr lang="en-US" sz="3600" i="1" dirty="0"/>
              <a:t>Cases on Online Learning Communities and Beyond: Investigations and Applications</a:t>
            </a:r>
            <a:r>
              <a:rPr lang="en-US" sz="3600" dirty="0"/>
              <a:t>. By Harrison </a:t>
            </a:r>
            <a:r>
              <a:rPr lang="en-US" sz="3600" dirty="0" err="1"/>
              <a:t>Hao</a:t>
            </a:r>
            <a:r>
              <a:rPr lang="en-US" sz="3600" dirty="0"/>
              <a:t> Yang and </a:t>
            </a:r>
            <a:r>
              <a:rPr lang="en-US" sz="3600" dirty="0" err="1"/>
              <a:t>Shuyan</a:t>
            </a:r>
            <a:r>
              <a:rPr lang="en-US" sz="3600" dirty="0"/>
              <a:t> Wang. Hershey: Information Science Reference, 2013. 113-33. Print.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r="8624"/>
          <a:stretch/>
        </p:blipFill>
        <p:spPr>
          <a:xfrm>
            <a:off x="8830490" y="172787"/>
            <a:ext cx="3174275" cy="2952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Faith Maina</a:t>
            </a:r>
            <a:endParaRPr lang="en-US" sz="8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/>
              <a:t>Curriculum</a:t>
            </a:r>
            <a:r>
              <a:rPr lang="en-US" sz="4400" dirty="0" smtClean="0"/>
              <a:t> </a:t>
            </a:r>
            <a:r>
              <a:rPr lang="en-US" sz="5400" dirty="0" smtClean="0"/>
              <a:t>&amp;</a:t>
            </a:r>
            <a:r>
              <a:rPr lang="en-US" sz="4400" dirty="0" smtClean="0"/>
              <a:t> </a:t>
            </a:r>
            <a:r>
              <a:rPr lang="en-US" dirty="0" smtClean="0"/>
              <a:t>Instruction</a:t>
            </a:r>
            <a:br>
              <a:rPr lang="en-US" dirty="0" smtClean="0"/>
            </a:br>
            <a:r>
              <a:rPr lang="en-US" dirty="0" smtClean="0"/>
              <a:t>  Department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59" y="1673827"/>
            <a:ext cx="4371473" cy="290390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22792"/>
            <a:ext cx="12192000" cy="1940011"/>
          </a:xfrm>
        </p:spPr>
        <p:txBody>
          <a:bodyPr>
            <a:normAutofit/>
          </a:bodyPr>
          <a:lstStyle/>
          <a:p>
            <a:r>
              <a:rPr lang="en-US" sz="3800" dirty="0"/>
              <a:t>Mejias, Ulises Ali. </a:t>
            </a:r>
            <a:r>
              <a:rPr lang="en-US" sz="3800" i="1" dirty="0"/>
              <a:t>Off the Network: Disrupting the Digital World</a:t>
            </a:r>
            <a:r>
              <a:rPr lang="en-US" sz="3800" dirty="0"/>
              <a:t>. Minneapolis: University of Minnesota Press, 2013. Print. Electronic Mediations 41.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Ulises Mejias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Communication 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  Studies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   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1994039"/>
            <a:ext cx="3926305" cy="269045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Mian, Sarfraz, Alain </a:t>
            </a:r>
            <a:r>
              <a:rPr lang="en-US" sz="3600" dirty="0" err="1"/>
              <a:t>Fayolle</a:t>
            </a:r>
            <a:r>
              <a:rPr lang="en-US" sz="3600" dirty="0"/>
              <a:t>, and </a:t>
            </a:r>
            <a:r>
              <a:rPr lang="en-US" sz="3600" dirty="0" err="1"/>
              <a:t>Wadid</a:t>
            </a:r>
            <a:r>
              <a:rPr lang="en-US" sz="3600" dirty="0"/>
              <a:t> </a:t>
            </a:r>
            <a:r>
              <a:rPr lang="en-US" sz="3600" dirty="0" err="1"/>
              <a:t>Lamine</a:t>
            </a:r>
            <a:r>
              <a:rPr lang="en-US" sz="3600" dirty="0"/>
              <a:t>. "Building Sustainable Regional Platforms for   Incubating Science and Technology Businesses." Entrepreneurship and Innovation 13.4 (2012): 235-47.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Sarfraz Mian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73216" y="1600200"/>
            <a:ext cx="8140293" cy="28603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Marketing &amp;    </a:t>
            </a:r>
            <a:br>
              <a:rPr lang="en-US" dirty="0"/>
            </a:br>
            <a:r>
              <a:rPr lang="en-US" dirty="0" smtClean="0"/>
              <a:t>  Management</a:t>
            </a:r>
          </a:p>
          <a:p>
            <a:r>
              <a:rPr lang="en-US" dirty="0"/>
              <a:t> </a:t>
            </a:r>
            <a:r>
              <a:rPr lang="en-US" dirty="0" smtClean="0"/>
              <a:t>   Department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325" y="1263315"/>
            <a:ext cx="2350169" cy="352525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081877"/>
            <a:ext cx="12192000" cy="1940011"/>
          </a:xfrm>
        </p:spPr>
        <p:txBody>
          <a:bodyPr>
            <a:normAutofit lnSpcReduction="10000"/>
          </a:bodyPr>
          <a:lstStyle/>
          <a:p>
            <a:r>
              <a:rPr lang="en-US" sz="3600" dirty="0" err="1"/>
              <a:t>Chesler</a:t>
            </a:r>
            <a:r>
              <a:rPr lang="en-US" sz="3600" dirty="0"/>
              <a:t>, Giovanna, and Rebecca Mushtare. "Collaborative Media Production, Authorship and Distribution." </a:t>
            </a:r>
            <a:r>
              <a:rPr lang="en-US" sz="3600" i="1" dirty="0"/>
              <a:t>Issues in Engaged Scholarship</a:t>
            </a:r>
            <a:r>
              <a:rPr lang="en-US" sz="3600" dirty="0"/>
              <a:t> (2012): 16-24.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Rebecca Mushtare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Art</a:t>
            </a:r>
            <a:endParaRPr lang="en-US" dirty="0"/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09" y="69258"/>
            <a:ext cx="2657197" cy="354293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653171"/>
            <a:ext cx="12192001" cy="2204833"/>
          </a:xfrm>
        </p:spPr>
        <p:txBody>
          <a:bodyPr>
            <a:normAutofit/>
          </a:bodyPr>
          <a:lstStyle/>
          <a:p>
            <a:r>
              <a:rPr lang="en-US" sz="3800" dirty="0"/>
              <a:t>Nanthakumar, Ampalavanar, </a:t>
            </a:r>
            <a:r>
              <a:rPr lang="en-US" sz="3800" dirty="0" err="1"/>
              <a:t>Selvanayaham</a:t>
            </a:r>
            <a:r>
              <a:rPr lang="en-US" sz="3800" dirty="0"/>
              <a:t> </a:t>
            </a:r>
            <a:r>
              <a:rPr lang="en-US" sz="3800" dirty="0" err="1"/>
              <a:t>Ganesalingam</a:t>
            </a:r>
            <a:r>
              <a:rPr lang="en-US" sz="3800" dirty="0"/>
              <a:t>, and Siva Ganesh. "On Copula Based Discrimination Rule." </a:t>
            </a:r>
            <a:r>
              <a:rPr lang="en-US" sz="3800" i="1" dirty="0"/>
              <a:t>Journal of Statistics &amp; Management Systems</a:t>
            </a:r>
            <a:r>
              <a:rPr lang="en-US" sz="3800" dirty="0"/>
              <a:t> (2013): 1-17.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2322095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Ampalavanar</a:t>
            </a:r>
            <a:r>
              <a:rPr lang="en-US" sz="8800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en-US" sz="8800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8800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   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Nanthakumar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77828" y="2448337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Mathematics 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1of2</a:t>
            </a:r>
          </a:p>
        </p:txBody>
      </p:sp>
    </p:spTree>
    <p:extLst>
      <p:ext uri="{BB962C8B-B14F-4D97-AF65-F5344CB8AC3E}">
        <p14:creationId xmlns:p14="http://schemas.microsoft.com/office/powerpoint/2010/main" val="27089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3582" y="312821"/>
            <a:ext cx="7278210" cy="600164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Economics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Valentina</a:t>
            </a:r>
            <a:r>
              <a:rPr lang="en-US" sz="2800" dirty="0">
                <a:hlinkClick r:id="rId2" action="ppaction://hlinksldjump"/>
              </a:rPr>
              <a:t> </a:t>
            </a:r>
            <a:r>
              <a:rPr lang="en-US" sz="2800" b="1" dirty="0">
                <a:hlinkClick r:id="rId2" action="ppaction://hlinksldjump"/>
              </a:rPr>
              <a:t>Kozlova</a:t>
            </a:r>
            <a:r>
              <a:rPr lang="en-US" sz="2800" dirty="0"/>
              <a:t>	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English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Jacob</a:t>
            </a:r>
            <a:r>
              <a:rPr lang="en-US" sz="2800" dirty="0">
                <a:hlinkClick r:id="rId3" action="ppaction://hlinksldjump"/>
              </a:rPr>
              <a:t> </a:t>
            </a:r>
            <a:r>
              <a:rPr lang="en-US" sz="2800" b="1" dirty="0">
                <a:hlinkClick r:id="rId3" action="ppaction://hlinksldjump"/>
              </a:rPr>
              <a:t>Dodd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4" action="ppaction://hlinksldjump"/>
              </a:rPr>
              <a:t>Bennet</a:t>
            </a:r>
            <a:r>
              <a:rPr lang="en-US" sz="2800" dirty="0">
                <a:hlinkClick r:id="rId4" action="ppaction://hlinksldjump"/>
              </a:rPr>
              <a:t> </a:t>
            </a:r>
            <a:r>
              <a:rPr lang="en-US" sz="2800" b="1" dirty="0">
                <a:hlinkClick r:id="rId4" action="ppaction://hlinksldjump"/>
              </a:rPr>
              <a:t>Schaber</a:t>
            </a:r>
            <a:r>
              <a:rPr lang="en-US" sz="2800" dirty="0"/>
              <a:t>	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5" action="ppaction://hlinksldjump"/>
              </a:rPr>
              <a:t>Lewis</a:t>
            </a:r>
            <a:r>
              <a:rPr lang="en-US" sz="2800" dirty="0">
                <a:hlinkClick r:id="rId5" action="ppaction://hlinksldjump"/>
              </a:rPr>
              <a:t> </a:t>
            </a:r>
            <a:r>
              <a:rPr lang="en-US" sz="2800" b="1" dirty="0">
                <a:hlinkClick r:id="rId5" action="ppaction://hlinksldjump"/>
              </a:rPr>
              <a:t>Turco, Emeritus </a:t>
            </a:r>
            <a:endParaRPr lang="en-US" sz="2800" dirty="0"/>
          </a:p>
          <a:p>
            <a:pPr marL="914377" lvl="1" indent="-457189">
              <a:buFont typeface="Arial" pitchFamily="34" charset="0"/>
              <a:buChar char="•"/>
            </a:pPr>
            <a:r>
              <a:rPr lang="en-US" sz="2000" dirty="0"/>
              <a:t>Lewis Turco, Writing as </a:t>
            </a:r>
            <a:r>
              <a:rPr lang="en-US" sz="2000" b="1" dirty="0">
                <a:hlinkClick r:id="rId6" action="ppaction://hlinksldjump"/>
              </a:rPr>
              <a:t>Wesli Court</a:t>
            </a:r>
            <a:endParaRPr lang="en-US" sz="2000" b="1" dirty="0"/>
          </a:p>
          <a:p>
            <a:endParaRPr lang="en-US" sz="2800" b="1" dirty="0"/>
          </a:p>
          <a:p>
            <a:r>
              <a:rPr lang="en-US" sz="2800" b="1" dirty="0" smtClean="0"/>
              <a:t>Experience-Based </a:t>
            </a:r>
            <a:r>
              <a:rPr lang="en-US" sz="2800" b="1" dirty="0"/>
              <a:t>Education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7" action="ppaction://hlinksldjump"/>
              </a:rPr>
              <a:t>Paul</a:t>
            </a:r>
            <a:r>
              <a:rPr lang="en-US" sz="2800" dirty="0">
                <a:hlinkClick r:id="rId7" action="ppaction://hlinksldjump"/>
              </a:rPr>
              <a:t> </a:t>
            </a:r>
            <a:r>
              <a:rPr lang="en-US" sz="2800" b="1" dirty="0">
                <a:hlinkClick r:id="rId7" action="ppaction://hlinksldjump"/>
              </a:rPr>
              <a:t>Roodin</a:t>
            </a:r>
            <a:r>
              <a:rPr lang="en-US" sz="2800" dirty="0"/>
              <a:t>	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b="1" dirty="0" smtClean="0"/>
              <a:t>Health </a:t>
            </a:r>
            <a:r>
              <a:rPr lang="en-US" sz="2800" b="1" dirty="0"/>
              <a:t>Promotion &amp; Wellness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8" action="ppaction://hlinksldjump"/>
              </a:rPr>
              <a:t>Cheryl</a:t>
            </a:r>
            <a:r>
              <a:rPr lang="en-US" sz="2800" dirty="0">
                <a:hlinkClick r:id="rId8" action="ppaction://hlinksldjump"/>
              </a:rPr>
              <a:t> </a:t>
            </a:r>
            <a:r>
              <a:rPr lang="en-US" sz="2800" b="1" dirty="0">
                <a:hlinkClick r:id="rId8" action="ppaction://hlinksldjump"/>
              </a:rPr>
              <a:t>Wilkins-Mitchell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152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742818"/>
            <a:ext cx="12192001" cy="2204833"/>
          </a:xfrm>
        </p:spPr>
        <p:txBody>
          <a:bodyPr>
            <a:normAutofit/>
          </a:bodyPr>
          <a:lstStyle/>
          <a:p>
            <a:r>
              <a:rPr lang="en-US" sz="3800" dirty="0"/>
              <a:t>Nanthakumar, Ampalavanar. "On the Mixture Gaussian Copula to study the suitability of Diagnostic Tests." </a:t>
            </a:r>
            <a:r>
              <a:rPr lang="en-US" sz="3800" i="1" dirty="0"/>
              <a:t>Sri Lankan Journal of Applied Statistics</a:t>
            </a:r>
            <a:r>
              <a:rPr lang="en-US" sz="3800" dirty="0"/>
              <a:t> 14.2 (2013): 121-32.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6238"/>
            <a:ext cx="12192001" cy="2322095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Ampalavanar</a:t>
            </a:r>
            <a:r>
              <a:rPr lang="en-US" sz="8800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en-US" sz="8800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8800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   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Nanthakumar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77828" y="2448337"/>
            <a:ext cx="10192879" cy="2075537"/>
          </a:xfrm>
        </p:spPr>
        <p:txBody>
          <a:bodyPr>
            <a:noAutofit/>
          </a:bodyPr>
          <a:lstStyle/>
          <a:p>
            <a:r>
              <a:rPr lang="en-US" dirty="0" smtClean="0"/>
              <a:t>Mathematics 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09" y="69258"/>
            <a:ext cx="2657197" cy="35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706069"/>
            <a:ext cx="12192001" cy="2313300"/>
          </a:xfrm>
        </p:spPr>
        <p:txBody>
          <a:bodyPr>
            <a:noAutofit/>
          </a:bodyPr>
          <a:lstStyle/>
          <a:p>
            <a:r>
              <a:rPr lang="en-US" sz="3800" dirty="0" err="1"/>
              <a:t>Sofuoglu</a:t>
            </a:r>
            <a:r>
              <a:rPr lang="en-US" sz="3800" dirty="0"/>
              <a:t>, </a:t>
            </a:r>
            <a:r>
              <a:rPr lang="en-US" sz="3800" dirty="0" err="1"/>
              <a:t>Sait</a:t>
            </a:r>
            <a:r>
              <a:rPr lang="en-US" sz="3800" dirty="0"/>
              <a:t> C., et al. "Atmospheric Concentrations and Potential Sources of PCBs, PBDEs, and   Pesticides to Acadia National Park." </a:t>
            </a:r>
            <a:r>
              <a:rPr lang="en-US" sz="3800" i="1" dirty="0"/>
              <a:t>Environmental Pollution</a:t>
            </a:r>
            <a:r>
              <a:rPr lang="en-US" sz="3800" dirty="0"/>
              <a:t> 177 (2013): 116-24.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James Pagano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smtClean="0"/>
              <a:t>of5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29" y="762063"/>
            <a:ext cx="4095816" cy="23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750892"/>
            <a:ext cx="12192001" cy="2313300"/>
          </a:xfrm>
        </p:spPr>
        <p:txBody>
          <a:bodyPr>
            <a:noAutofit/>
          </a:bodyPr>
          <a:lstStyle/>
          <a:p>
            <a:r>
              <a:rPr lang="en-US" sz="3800" dirty="0" err="1"/>
              <a:t>Crimmins</a:t>
            </a:r>
            <a:r>
              <a:rPr lang="en-US" sz="3800" dirty="0"/>
              <a:t>, Bernard S., et al. "Environmental Mass Spectrometry in the North American Great Lakes Fish Monitoring and Surveillance Program." </a:t>
            </a:r>
            <a:r>
              <a:rPr lang="en-US" sz="3800" i="1" dirty="0"/>
              <a:t>Australian Journal of Chemistry </a:t>
            </a:r>
            <a:r>
              <a:rPr lang="en-US" sz="3800" dirty="0"/>
              <a:t>66.7 (2013): 798-806.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James Pagano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2of5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29" y="762063"/>
            <a:ext cx="4095816" cy="23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544704"/>
            <a:ext cx="12192001" cy="2313300"/>
          </a:xfrm>
        </p:spPr>
        <p:txBody>
          <a:bodyPr>
            <a:noAutofit/>
          </a:bodyPr>
          <a:lstStyle/>
          <a:p>
            <a:r>
              <a:rPr lang="en-US" sz="3800" dirty="0" err="1"/>
              <a:t>Crimmins</a:t>
            </a:r>
            <a:r>
              <a:rPr lang="en-US" sz="3800" dirty="0"/>
              <a:t>, Bernard S., et al. "</a:t>
            </a:r>
            <a:r>
              <a:rPr lang="en-US" sz="3800" dirty="0" err="1"/>
              <a:t>Polybrominated</a:t>
            </a:r>
            <a:r>
              <a:rPr lang="en-US" sz="3800" dirty="0"/>
              <a:t> </a:t>
            </a:r>
            <a:r>
              <a:rPr lang="en-US" sz="3800" dirty="0" err="1"/>
              <a:t>Diphenyl</a:t>
            </a:r>
            <a:r>
              <a:rPr lang="en-US" sz="3800" dirty="0"/>
              <a:t> Ethers (PDBEs): Turning the Corner in Great Lakes Trout 1980-2009." </a:t>
            </a:r>
            <a:r>
              <a:rPr lang="en-US" sz="3800" i="1" dirty="0"/>
              <a:t>Environmental Science &amp; Technology</a:t>
            </a:r>
            <a:r>
              <a:rPr lang="en-US" sz="3800" dirty="0"/>
              <a:t> 46 (2012): 9890-97.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James Pagano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of5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29" y="762063"/>
            <a:ext cx="4095816" cy="23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7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161364"/>
            <a:ext cx="12192001" cy="2777323"/>
          </a:xfrm>
        </p:spPr>
        <p:txBody>
          <a:bodyPr>
            <a:noAutofit/>
          </a:bodyPr>
          <a:lstStyle/>
          <a:p>
            <a:r>
              <a:rPr lang="en-US" sz="3800" dirty="0" err="1"/>
              <a:t>Salamova</a:t>
            </a:r>
            <a:r>
              <a:rPr lang="en-US" sz="3800" dirty="0"/>
              <a:t>, Amina, et al. "Post-1990 Temporal Trends of PCBs and </a:t>
            </a:r>
            <a:r>
              <a:rPr lang="en-US" sz="3800" dirty="0" err="1"/>
              <a:t>Organochlorine</a:t>
            </a:r>
            <a:r>
              <a:rPr lang="en-US" sz="3800" dirty="0"/>
              <a:t> Pesticides in the Atmosphere and in Fish from Lakes Erie, Michigan, and Superior." </a:t>
            </a:r>
            <a:r>
              <a:rPr lang="en-US" sz="3800" i="1" dirty="0"/>
              <a:t>Environmental Science &amp; Technology</a:t>
            </a:r>
            <a:r>
              <a:rPr lang="en-US" sz="3800" dirty="0"/>
              <a:t> 47 (2013): 9109-14.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James Pagano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4of5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29" y="762063"/>
            <a:ext cx="4095816" cy="23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769224"/>
            <a:ext cx="12192001" cy="2286004"/>
          </a:xfrm>
        </p:spPr>
        <p:txBody>
          <a:bodyPr>
            <a:normAutofit/>
          </a:bodyPr>
          <a:lstStyle/>
          <a:p>
            <a:r>
              <a:rPr lang="en-US" sz="3800" dirty="0"/>
              <a:t>Chang, </a:t>
            </a:r>
            <a:r>
              <a:rPr lang="en-US" sz="3800" dirty="0" err="1"/>
              <a:t>Fengchih</a:t>
            </a:r>
            <a:r>
              <a:rPr lang="en-US" sz="3800" dirty="0"/>
              <a:t>, et al. "Temporal Trends of Polychlorinated Biphenyls and </a:t>
            </a:r>
            <a:r>
              <a:rPr lang="en-US" sz="3800" dirty="0" err="1"/>
              <a:t>Organochlorine</a:t>
            </a:r>
            <a:r>
              <a:rPr lang="en-US" sz="3800" dirty="0"/>
              <a:t> Pesticides in Great Lakes Fish, 1999-1009." </a:t>
            </a:r>
            <a:r>
              <a:rPr lang="en-US" sz="3800" i="1" dirty="0"/>
              <a:t>Science of the Total Environment</a:t>
            </a:r>
            <a:r>
              <a:rPr lang="en-US" sz="3800" dirty="0"/>
              <a:t> 439 (2012): 284-90.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James Pagano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5of5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29" y="762063"/>
            <a:ext cx="4095816" cy="23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66293"/>
            <a:ext cx="12192000" cy="1672392"/>
          </a:xfrm>
        </p:spPr>
        <p:txBody>
          <a:bodyPr>
            <a:normAutofit/>
          </a:bodyPr>
          <a:lstStyle/>
          <a:p>
            <a:r>
              <a:rPr lang="en-US" sz="3800" dirty="0"/>
              <a:t>Perticone, Eugene X. </a:t>
            </a:r>
            <a:r>
              <a:rPr lang="en-US" sz="3800" i="1" dirty="0"/>
              <a:t>Parallel Paths to Personal Growth: The Search for Something Beyond</a:t>
            </a:r>
            <a:r>
              <a:rPr lang="en-US" sz="3800" dirty="0"/>
              <a:t>.  Bloomington: </a:t>
            </a:r>
            <a:r>
              <a:rPr lang="en-US" sz="3800" dirty="0" err="1"/>
              <a:t>IUniverse</a:t>
            </a:r>
            <a:r>
              <a:rPr lang="en-US" sz="3800" dirty="0"/>
              <a:t>, </a:t>
            </a:r>
            <a:r>
              <a:rPr lang="en-US" sz="3800" dirty="0" err="1"/>
              <a:t>Inc</a:t>
            </a:r>
            <a:r>
              <a:rPr lang="en-US" sz="3800" dirty="0"/>
              <a:t>,, 2012.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12192001" cy="1897039"/>
          </a:xfrm>
        </p:spPr>
        <p:txBody>
          <a:bodyPr>
            <a:noAutofit/>
          </a:bodyPr>
          <a:lstStyle/>
          <a:p>
            <a:r>
              <a:rPr lang="en-US" sz="8800" b="1" dirty="0"/>
              <a:t>Eugene Perticone</a:t>
            </a:r>
            <a:r>
              <a:rPr lang="en-US" sz="5600" dirty="0"/>
              <a:t>, </a:t>
            </a:r>
            <a:r>
              <a:rPr lang="en-US" sz="5600" dirty="0" smtClean="0"/>
              <a:t> </a:t>
            </a:r>
            <a:br>
              <a:rPr lang="en-US" sz="5600" dirty="0" smtClean="0"/>
            </a:br>
            <a:r>
              <a:rPr lang="en-US" sz="5600" dirty="0"/>
              <a:t> </a:t>
            </a:r>
            <a:r>
              <a:rPr lang="en-US" sz="5600" dirty="0" smtClean="0"/>
              <a:t>                                    Emeritus</a:t>
            </a:r>
            <a:endParaRPr lang="en-US" sz="5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55102" y="2300347"/>
            <a:ext cx="9822414" cy="2742347"/>
          </a:xfrm>
        </p:spPr>
        <p:txBody>
          <a:bodyPr>
            <a:noAutofit/>
          </a:bodyPr>
          <a:lstStyle/>
          <a:p>
            <a:r>
              <a:rPr lang="en-US" dirty="0" smtClean="0"/>
              <a:t>  Counseling </a:t>
            </a:r>
            <a:r>
              <a:rPr lang="en-US" dirty="0"/>
              <a:t>&amp; Psychological    </a:t>
            </a:r>
          </a:p>
          <a:p>
            <a:r>
              <a:rPr lang="en-US" dirty="0" smtClean="0"/>
              <a:t>  Services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237476"/>
            <a:ext cx="12192001" cy="2790971"/>
          </a:xfrm>
        </p:spPr>
        <p:txBody>
          <a:bodyPr>
            <a:normAutofit/>
          </a:bodyPr>
          <a:lstStyle/>
          <a:p>
            <a:r>
              <a:rPr lang="en-US" sz="3800" dirty="0"/>
              <a:t>Steiger, Scott M., et al. "Circulations, Bounded Weak Echo Regions, and Horizontal Vortices Observed within Long-Lake-Axis-Parallel-Lake-Effect Storms by the Doppler on Wheels." </a:t>
            </a:r>
            <a:r>
              <a:rPr lang="en-US" sz="3800" i="1" dirty="0"/>
              <a:t>Monthly Weather Review</a:t>
            </a:r>
            <a:r>
              <a:rPr lang="en-US" sz="3800" dirty="0"/>
              <a:t> 141.8 (2013): 2821-40.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Brett Rathbun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Earth </a:t>
            </a:r>
            <a:r>
              <a:rPr lang="en-US" dirty="0"/>
              <a:t>Sciences</a:t>
            </a:r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1of2</a:t>
            </a:r>
          </a:p>
        </p:txBody>
      </p:sp>
    </p:spTree>
    <p:extLst>
      <p:ext uri="{BB962C8B-B14F-4D97-AF65-F5344CB8AC3E}">
        <p14:creationId xmlns:p14="http://schemas.microsoft.com/office/powerpoint/2010/main" val="78581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252380"/>
            <a:ext cx="12192001" cy="1740094"/>
          </a:xfrm>
        </p:spPr>
        <p:txBody>
          <a:bodyPr>
            <a:normAutofit/>
          </a:bodyPr>
          <a:lstStyle/>
          <a:p>
            <a:r>
              <a:rPr lang="en-US" sz="3800" i="1" dirty="0"/>
              <a:t>SUNY Oswego Storm Chasing and Observation Program 2013</a:t>
            </a:r>
            <a:r>
              <a:rPr lang="en-US" sz="3800" dirty="0"/>
              <a:t>. Dir. Scott Steiger. Prod. Brett Rathbun.  2013. SUNY Oswego, 2013. DVD.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Brett Rathbun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Earth </a:t>
            </a:r>
            <a:r>
              <a:rPr lang="en-US" dirty="0"/>
              <a:t>Sciences</a:t>
            </a:r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135272"/>
            <a:ext cx="12192001" cy="2722732"/>
          </a:xfrm>
        </p:spPr>
        <p:txBody>
          <a:bodyPr>
            <a:normAutofit/>
          </a:bodyPr>
          <a:lstStyle/>
          <a:p>
            <a:r>
              <a:rPr lang="en-US" sz="3800" dirty="0"/>
              <a:t>Friedman, Barry A. and Paul Roodin. "In the Eye of the Beholder: The Relationship between Intern Effectiveness, Satisfaction, and Job Characteristics." The BRC Academy Journal of Education 3.1 (2012): 1-16. 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Paul Roodin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Experience-Based  </a:t>
            </a:r>
          </a:p>
          <a:p>
            <a:r>
              <a:rPr lang="en-US" dirty="0"/>
              <a:t> </a:t>
            </a:r>
            <a:r>
              <a:rPr lang="en-US" dirty="0" smtClean="0"/>
              <a:t> Education Department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157712"/>
            <a:ext cx="2146795" cy="31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934" y="312820"/>
            <a:ext cx="7291857" cy="56938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/>
              <a:t>History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Mark</a:t>
            </a:r>
            <a:r>
              <a:rPr lang="en-US" sz="2800" dirty="0">
                <a:hlinkClick r:id="rId2" action="ppaction://hlinksldjump"/>
              </a:rPr>
              <a:t> </a:t>
            </a:r>
            <a:r>
              <a:rPr lang="en-US" sz="2800" b="1" dirty="0">
                <a:hlinkClick r:id="rId2" action="ppaction://hlinksldjump"/>
              </a:rPr>
              <a:t>Kulikowski</a:t>
            </a:r>
            <a:r>
              <a:rPr lang="en-US" sz="2800" dirty="0"/>
              <a:t>	</a:t>
            </a:r>
          </a:p>
          <a:p>
            <a:endParaRPr lang="en-US" sz="2800" b="1" dirty="0"/>
          </a:p>
          <a:p>
            <a:r>
              <a:rPr lang="en-US" sz="2800" b="1" dirty="0"/>
              <a:t>Library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Kathryn</a:t>
            </a:r>
            <a:r>
              <a:rPr lang="en-US" sz="2800" dirty="0">
                <a:hlinkClick r:id="rId3" action="ppaction://hlinksldjump"/>
              </a:rPr>
              <a:t> </a:t>
            </a:r>
            <a:r>
              <a:rPr lang="en-US" sz="2800" b="1" dirty="0">
                <a:hlinkClick r:id="rId3" action="ppaction://hlinksldjump"/>
              </a:rPr>
              <a:t>Johns-Masten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4" action="ppaction://hlinksldjump"/>
              </a:rPr>
              <a:t>Emily</a:t>
            </a:r>
            <a:r>
              <a:rPr lang="en-US" sz="2800" dirty="0">
                <a:hlinkClick r:id="rId4" action="ppaction://hlinksldjump"/>
              </a:rPr>
              <a:t> </a:t>
            </a:r>
            <a:r>
              <a:rPr lang="en-US" sz="2800" b="1" dirty="0">
                <a:hlinkClick r:id="rId4" action="ppaction://hlinksldjump"/>
              </a:rPr>
              <a:t>Thompson</a:t>
            </a:r>
            <a:r>
              <a:rPr lang="en-US" sz="2800" dirty="0"/>
              <a:t>	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Marketing &amp; Management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5" action="ppaction://hlinksldjump"/>
              </a:rPr>
              <a:t>Nergis</a:t>
            </a:r>
            <a:r>
              <a:rPr lang="en-US" sz="2800" dirty="0">
                <a:hlinkClick r:id="rId5" action="ppaction://hlinksldjump"/>
              </a:rPr>
              <a:t> </a:t>
            </a:r>
            <a:r>
              <a:rPr lang="en-US" sz="2800" b="1" dirty="0">
                <a:hlinkClick r:id="rId5" action="ppaction://hlinksldjump"/>
              </a:rPr>
              <a:t>Aziz</a:t>
            </a:r>
            <a:r>
              <a:rPr lang="en-US" sz="2800" b="1" dirty="0" smtClean="0"/>
              <a:t> 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6" action="ppaction://hlinksldjump"/>
              </a:rPr>
              <a:t>Pamela </a:t>
            </a:r>
            <a:r>
              <a:rPr lang="en-US" sz="2800" b="1" dirty="0">
                <a:hlinkClick r:id="rId6" action="ppaction://hlinksldjump"/>
              </a:rPr>
              <a:t>Cox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7" action="ppaction://hlinksldjump"/>
              </a:rPr>
              <a:t>Barry</a:t>
            </a:r>
            <a:r>
              <a:rPr lang="en-US" sz="2800" dirty="0">
                <a:hlinkClick r:id="rId7" action="ppaction://hlinksldjump"/>
              </a:rPr>
              <a:t> </a:t>
            </a:r>
            <a:r>
              <a:rPr lang="en-US" sz="2800" b="1" dirty="0">
                <a:hlinkClick r:id="rId7" action="ppaction://hlinksldjump"/>
              </a:rPr>
              <a:t>Friedman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8" action="ppaction://hlinksldjump"/>
              </a:rPr>
              <a:t>Sarfraz</a:t>
            </a:r>
            <a:r>
              <a:rPr lang="en-US" sz="2800" dirty="0">
                <a:hlinkClick r:id="rId8" action="ppaction://hlinksldjump"/>
              </a:rPr>
              <a:t> </a:t>
            </a:r>
            <a:r>
              <a:rPr lang="en-US" sz="2800" b="1" dirty="0">
                <a:hlinkClick r:id="rId8" action="ppaction://hlinksldjump"/>
              </a:rPr>
              <a:t>Mian</a:t>
            </a:r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83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13827"/>
            <a:ext cx="12192000" cy="1940011"/>
          </a:xfrm>
        </p:spPr>
        <p:txBody>
          <a:bodyPr>
            <a:normAutofit/>
          </a:bodyPr>
          <a:lstStyle/>
          <a:p>
            <a:r>
              <a:rPr lang="en-US" sz="3800" dirty="0"/>
              <a:t>Schaber, Bennet. "Film Democracy: </a:t>
            </a:r>
            <a:r>
              <a:rPr lang="en-US" sz="3800" dirty="0" err="1"/>
              <a:t>Jem</a:t>
            </a:r>
            <a:r>
              <a:rPr lang="en-US" sz="3800" dirty="0"/>
              <a:t> Cohen @</a:t>
            </a:r>
            <a:r>
              <a:rPr lang="en-US" sz="3800" dirty="0" err="1"/>
              <a:t>occupywallstreet</a:t>
            </a:r>
            <a:r>
              <a:rPr lang="en-US" sz="3800" dirty="0"/>
              <a:t>." </a:t>
            </a:r>
            <a:r>
              <a:rPr lang="en-US" sz="3800" i="1" dirty="0"/>
              <a:t>Scan: Journal of Media Arts Culture</a:t>
            </a:r>
            <a:r>
              <a:rPr lang="en-US" sz="3800" dirty="0"/>
              <a:t> 10.1 (2013): n. </a:t>
            </a:r>
            <a:r>
              <a:rPr lang="en-US" sz="3800" dirty="0" err="1"/>
              <a:t>pag</a:t>
            </a:r>
            <a:r>
              <a:rPr lang="en-US" sz="3800" dirty="0"/>
              <a:t>. Digital file.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Bennet Schaber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English</a:t>
            </a:r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11" y="245659"/>
            <a:ext cx="2548830" cy="38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-1" y="4592755"/>
            <a:ext cx="12192001" cy="2265249"/>
          </a:xfrm>
        </p:spPr>
        <p:txBody>
          <a:bodyPr>
            <a:noAutofit/>
          </a:bodyPr>
          <a:lstStyle/>
          <a:p>
            <a:r>
              <a:rPr lang="en-US" sz="3800" dirty="0"/>
              <a:t>Schofield, Damian. "Biometric Identification in the Classical World." International Association of Forensic and Security Metrology Newsletter 30 Sept. 2011: n. </a:t>
            </a:r>
            <a:r>
              <a:rPr lang="en-US" sz="3800" dirty="0" err="1"/>
              <a:t>pag</a:t>
            </a:r>
            <a:r>
              <a:rPr lang="en-US" sz="3800" dirty="0"/>
              <a:t>. Digital file.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of8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1185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-1" y="4237477"/>
            <a:ext cx="12192001" cy="2620528"/>
          </a:xfrm>
        </p:spPr>
        <p:txBody>
          <a:bodyPr>
            <a:noAutofit/>
          </a:bodyPr>
          <a:lstStyle/>
          <a:p>
            <a:r>
              <a:rPr lang="en-US" sz="3800" dirty="0"/>
              <a:t>Schofield, Damian. “Don’t Depend on Your Eyes When Your Mind is Out of Focus: Manipulating the Viewer in the Courtroom.”  International Association of Forensic and Security Metrology Newsletter 9 May 2013: n. </a:t>
            </a:r>
            <a:r>
              <a:rPr lang="en-US" sz="3800" dirty="0" err="1"/>
              <a:t>pag</a:t>
            </a:r>
            <a:r>
              <a:rPr lang="en-US" sz="3800" dirty="0"/>
              <a:t>. Digital file.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of8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1185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-1" y="3392905"/>
            <a:ext cx="12192001" cy="3465100"/>
          </a:xfrm>
        </p:spPr>
        <p:txBody>
          <a:bodyPr>
            <a:noAutofit/>
          </a:bodyPr>
          <a:lstStyle/>
          <a:p>
            <a:r>
              <a:rPr lang="en-US" sz="3500" dirty="0" err="1"/>
              <a:t>Ivancic</a:t>
            </a:r>
            <a:r>
              <a:rPr lang="en-US" sz="3500" dirty="0"/>
              <a:t>, Daniel, Damian Schofield, and Lisa </a:t>
            </a:r>
            <a:r>
              <a:rPr lang="en-US" sz="3500" dirty="0" err="1"/>
              <a:t>Dethridge</a:t>
            </a:r>
            <a:r>
              <a:rPr lang="en-US" sz="3500" dirty="0"/>
              <a:t>. “The Effects of Perspective and Presentation: User Experience in a Virtual Art Gallery.” Virtual Environments: Developments, Applications and   Challenges. Ed. Stephanie </a:t>
            </a:r>
            <a:r>
              <a:rPr lang="en-US" sz="3500" dirty="0" err="1"/>
              <a:t>Trautman</a:t>
            </a:r>
            <a:r>
              <a:rPr lang="en-US" sz="3500" dirty="0"/>
              <a:t> and </a:t>
            </a:r>
            <a:r>
              <a:rPr lang="en-US" sz="3500" dirty="0" err="1"/>
              <a:t>Franchesca</a:t>
            </a:r>
            <a:r>
              <a:rPr lang="en-US" sz="3500" dirty="0"/>
              <a:t> Julien. Hauppauge: Nova, 2013. n. </a:t>
            </a:r>
            <a:r>
              <a:rPr lang="en-US" sz="3500" dirty="0" err="1"/>
              <a:t>pag</a:t>
            </a:r>
            <a:r>
              <a:rPr lang="en-US" sz="3500" dirty="0"/>
              <a:t>.  Computer Science, Technology and Applications. Digital file.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of8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1185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0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-1" y="4735773"/>
            <a:ext cx="12192001" cy="2122231"/>
          </a:xfrm>
        </p:spPr>
        <p:txBody>
          <a:bodyPr>
            <a:noAutofit/>
          </a:bodyPr>
          <a:lstStyle/>
          <a:p>
            <a:r>
              <a:rPr lang="en-US" sz="3800" dirty="0"/>
              <a:t>Schofield, Damian. "Mass Effect: A Chemical Engineering Application of Virtual Reality Simulator Technology." </a:t>
            </a:r>
            <a:r>
              <a:rPr lang="en-US" sz="3800" i="1" dirty="0"/>
              <a:t>Journal of Online Learning and Teaching </a:t>
            </a:r>
            <a:r>
              <a:rPr lang="en-US" sz="3800" dirty="0"/>
              <a:t>8.1 (2012): 63-78. Print.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of8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73216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-1" y="4735773"/>
            <a:ext cx="12192001" cy="2122231"/>
          </a:xfrm>
        </p:spPr>
        <p:txBody>
          <a:bodyPr>
            <a:noAutofit/>
          </a:bodyPr>
          <a:lstStyle/>
          <a:p>
            <a:r>
              <a:rPr lang="en-US" sz="3800" dirty="0"/>
              <a:t>Schofield, Damian, and Ken </a:t>
            </a:r>
            <a:r>
              <a:rPr lang="en-US" sz="3800" dirty="0" err="1"/>
              <a:t>Fowle</a:t>
            </a:r>
            <a:r>
              <a:rPr lang="en-US" sz="3800" dirty="0"/>
              <a:t>. "Technology Corner </a:t>
            </a:r>
            <a:r>
              <a:rPr lang="en-US" sz="3800" dirty="0" err="1"/>
              <a:t>Visualising</a:t>
            </a:r>
            <a:r>
              <a:rPr lang="en-US" sz="3800" dirty="0"/>
              <a:t> Forensic Data: Evidence (Part I)." </a:t>
            </a:r>
            <a:r>
              <a:rPr lang="en-US" sz="3800" i="1" dirty="0"/>
              <a:t>Journal of Digital Forensics, Security and Law</a:t>
            </a:r>
            <a:r>
              <a:rPr lang="en-US" sz="3800" dirty="0"/>
              <a:t> 8.1 (2013): 73-90. Print.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of8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73216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</a:p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  Department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9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-1" y="4735773"/>
            <a:ext cx="12192001" cy="2122231"/>
          </a:xfrm>
        </p:spPr>
        <p:txBody>
          <a:bodyPr>
            <a:noAutofit/>
          </a:bodyPr>
          <a:lstStyle/>
          <a:p>
            <a:r>
              <a:rPr lang="en-US" sz="3800" dirty="0"/>
              <a:t>Schofield, Damian, and Ken </a:t>
            </a:r>
            <a:r>
              <a:rPr lang="en-US" sz="3800" dirty="0" err="1"/>
              <a:t>Fowle</a:t>
            </a:r>
            <a:r>
              <a:rPr lang="en-US" sz="3800" dirty="0"/>
              <a:t>. "Technology Corner </a:t>
            </a:r>
            <a:r>
              <a:rPr lang="en-US" sz="3800" dirty="0" err="1"/>
              <a:t>Visualising</a:t>
            </a:r>
            <a:r>
              <a:rPr lang="en-US" sz="3800" dirty="0"/>
              <a:t> Forensic Data: Evidence Guidelines (Part 2)." </a:t>
            </a:r>
            <a:r>
              <a:rPr lang="en-US" sz="3800" i="1" dirty="0"/>
              <a:t>Journal of Digital Forensics, Security and Law</a:t>
            </a:r>
            <a:r>
              <a:rPr lang="en-US" sz="3800" dirty="0"/>
              <a:t> 8.2 (2013): 93-114. Print.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of8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1184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0" y="4361334"/>
            <a:ext cx="12192001" cy="2620530"/>
          </a:xfrm>
        </p:spPr>
        <p:txBody>
          <a:bodyPr>
            <a:noAutofit/>
          </a:bodyPr>
          <a:lstStyle/>
          <a:p>
            <a:r>
              <a:rPr lang="en-US" sz="3600" dirty="0"/>
              <a:t>Kern, Bryan, Tatiana Tavares, and Damian Schofield. "User Interface Evaluation Experiences: A Brief   Comparison between Usability and Communicability Testing." 4th South American Congress of Interaction Design. 3 Nov. 2012. Print.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of8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1185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0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58" y="890464"/>
            <a:ext cx="3902242" cy="2592203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idx="1"/>
          </p:nvPr>
        </p:nvSpPr>
        <p:spPr>
          <a:xfrm>
            <a:off x="-1" y="3466533"/>
            <a:ext cx="12512842" cy="3391471"/>
          </a:xfrm>
        </p:spPr>
        <p:txBody>
          <a:bodyPr>
            <a:noAutofit/>
          </a:bodyPr>
          <a:lstStyle/>
          <a:p>
            <a:r>
              <a:rPr lang="en-US" sz="3550" dirty="0"/>
              <a:t>Anderson, Matthew, Damian Schofield, and Lisa </a:t>
            </a:r>
            <a:r>
              <a:rPr lang="en-US" sz="3550" dirty="0" err="1"/>
              <a:t>Dethridge</a:t>
            </a:r>
            <a:r>
              <a:rPr lang="en-US" sz="3550" dirty="0"/>
              <a:t>. "Ways of Viewing and Interacting: User Experience in a Virtual Art Gallery." </a:t>
            </a:r>
            <a:r>
              <a:rPr lang="en-US" sz="3550" i="1" dirty="0"/>
              <a:t>Virtual Environments: Developments, Applications and   Challenges.</a:t>
            </a:r>
            <a:r>
              <a:rPr lang="en-US" sz="3550" dirty="0"/>
              <a:t> Ed. Stephanie </a:t>
            </a:r>
            <a:r>
              <a:rPr lang="en-US" sz="3550" dirty="0" err="1"/>
              <a:t>Trautman</a:t>
            </a:r>
            <a:r>
              <a:rPr lang="en-US" sz="3550" dirty="0"/>
              <a:t> and </a:t>
            </a:r>
            <a:r>
              <a:rPr lang="en-US" sz="3550" dirty="0" err="1"/>
              <a:t>Franchesca</a:t>
            </a:r>
            <a:r>
              <a:rPr lang="en-US" sz="3550" dirty="0"/>
              <a:t> </a:t>
            </a:r>
            <a:r>
              <a:rPr lang="en-US" sz="3550" dirty="0" err="1"/>
              <a:t>Julien</a:t>
            </a:r>
            <a:r>
              <a:rPr lang="en-US" sz="3550" dirty="0"/>
              <a:t>. Hauppauge: Nova, 2013. n. </a:t>
            </a:r>
            <a:r>
              <a:rPr lang="en-US" sz="3550" dirty="0" err="1"/>
              <a:t>pag</a:t>
            </a:r>
            <a:r>
              <a:rPr lang="en-US" sz="3550" dirty="0"/>
              <a:t>.  Computer Science, Technology and Applications. Digital file.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Damian Schofield</a:t>
            </a:r>
            <a:endParaRPr lang="en-US" sz="8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8of8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85248" y="1495127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Computer Science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5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7" y="1672151"/>
            <a:ext cx="4549257" cy="303283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98007"/>
            <a:ext cx="12192000" cy="1685502"/>
          </a:xfrm>
        </p:spPr>
        <p:txBody>
          <a:bodyPr>
            <a:noAutofit/>
          </a:bodyPr>
          <a:lstStyle/>
          <a:p>
            <a:r>
              <a:rPr lang="en-US" sz="3800" dirty="0" smtClean="0"/>
              <a:t>Engel, </a:t>
            </a:r>
            <a:r>
              <a:rPr lang="en-US" sz="3800" dirty="0"/>
              <a:t>Helen, and Marilynn Smiley, eds. </a:t>
            </a:r>
            <a:r>
              <a:rPr lang="en-US" sz="3800" i="1" dirty="0"/>
              <a:t>Remarkable Women in New York State History</a:t>
            </a:r>
            <a:r>
              <a:rPr lang="en-US" sz="3800" dirty="0"/>
              <a:t>. Charleston:  History Press, 2013.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Marilynn Smiley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Music</a:t>
            </a:r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934" y="409074"/>
            <a:ext cx="7291857" cy="61247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Mathematics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Ampalavanar</a:t>
            </a:r>
            <a:r>
              <a:rPr lang="en-US" sz="2800" dirty="0">
                <a:hlinkClick r:id="rId2" action="ppaction://hlinksldjump"/>
              </a:rPr>
              <a:t> </a:t>
            </a:r>
            <a:r>
              <a:rPr lang="en-US" sz="2800" b="1" dirty="0" smtClean="0">
                <a:hlinkClick r:id="rId2" action="ppaction://hlinksldjump"/>
              </a:rPr>
              <a:t>Nanthakumar</a:t>
            </a:r>
            <a:endParaRPr lang="en-US" sz="2800" b="1" dirty="0" smtClean="0"/>
          </a:p>
          <a:p>
            <a:pPr marL="457189" indent="-457189">
              <a:buFont typeface="Arial" pitchFamily="34" charset="0"/>
              <a:buChar char="•"/>
            </a:pPr>
            <a:endParaRPr lang="en-US" sz="2800" b="1" dirty="0" smtClean="0"/>
          </a:p>
          <a:p>
            <a:r>
              <a:rPr lang="en-US" sz="2800" b="1" dirty="0" smtClean="0"/>
              <a:t>Modern Languages and Literatures </a:t>
            </a:r>
            <a:r>
              <a:rPr lang="en-US" sz="2800" dirty="0" smtClean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3" action="ppaction://hlinksldjump"/>
              </a:rPr>
              <a:t>Otilia</a:t>
            </a:r>
            <a:r>
              <a:rPr lang="en-US" sz="2800" dirty="0" smtClean="0">
                <a:hlinkClick r:id="rId3" action="ppaction://hlinksldjump"/>
              </a:rPr>
              <a:t> </a:t>
            </a:r>
            <a:r>
              <a:rPr lang="en-US" sz="2800" b="1" dirty="0">
                <a:hlinkClick r:id="rId3" action="ppaction://hlinksldjump"/>
              </a:rPr>
              <a:t>Cortez</a:t>
            </a:r>
            <a:r>
              <a:rPr lang="en-US" sz="2800" dirty="0">
                <a:hlinkClick r:id="rId3" action="ppaction://hlinksldjump"/>
              </a:rPr>
              <a:t>	</a:t>
            </a:r>
            <a:endParaRPr lang="en-US" sz="2800" dirty="0"/>
          </a:p>
          <a:p>
            <a:endParaRPr lang="en-US" sz="2800" b="1" dirty="0" smtClean="0"/>
          </a:p>
          <a:p>
            <a:r>
              <a:rPr lang="en-US" sz="2800" b="1" dirty="0" smtClean="0"/>
              <a:t>Music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4" action="ppaction://hlinksldjump"/>
              </a:rPr>
              <a:t>Robert</a:t>
            </a:r>
            <a:r>
              <a:rPr lang="en-US" sz="2800" dirty="0">
                <a:hlinkClick r:id="rId4" action="ppaction://hlinksldjump"/>
              </a:rPr>
              <a:t> </a:t>
            </a:r>
            <a:r>
              <a:rPr lang="en-US" sz="2800" b="1" dirty="0">
                <a:hlinkClick r:id="rId4" action="ppaction://hlinksldjump"/>
              </a:rPr>
              <a:t>Auler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5" action="ppaction://hlinksldjump"/>
              </a:rPr>
              <a:t>Marilynn Smiley</a:t>
            </a:r>
            <a:endParaRPr lang="en-US" sz="2800" dirty="0"/>
          </a:p>
          <a:p>
            <a:endParaRPr lang="en-US" sz="2800" b="1" dirty="0"/>
          </a:p>
          <a:p>
            <a:r>
              <a:rPr lang="en-US" sz="2800" b="1" dirty="0"/>
              <a:t>Philosophy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6" action="ppaction://hlinksldjump"/>
              </a:rPr>
              <a:t>Robert</a:t>
            </a:r>
            <a:r>
              <a:rPr lang="en-US" sz="2800" dirty="0">
                <a:hlinkClick r:id="rId6" action="ppaction://hlinksldjump"/>
              </a:rPr>
              <a:t> </a:t>
            </a:r>
            <a:r>
              <a:rPr lang="en-US" sz="2800" b="1" dirty="0">
                <a:hlinkClick r:id="rId6" action="ppaction://hlinksldjump"/>
              </a:rPr>
              <a:t>Card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7" action="ppaction://hlinksldjump"/>
              </a:rPr>
              <a:t>Craig </a:t>
            </a:r>
            <a:r>
              <a:rPr lang="en-US" sz="2800" b="1" dirty="0" smtClean="0">
                <a:hlinkClick r:id="rId7" action="ppaction://hlinksldjump"/>
              </a:rPr>
              <a:t>DeLancey</a:t>
            </a:r>
            <a:endParaRPr lang="en-US" sz="2800" b="1" dirty="0"/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8" action="ppaction://hlinksldjump"/>
              </a:rPr>
              <a:t>K. Brad</a:t>
            </a:r>
            <a:r>
              <a:rPr lang="en-US" sz="2800" dirty="0">
                <a:hlinkClick r:id="rId8" action="ppaction://hlinksldjump"/>
              </a:rPr>
              <a:t> </a:t>
            </a:r>
            <a:r>
              <a:rPr lang="en-US" sz="2800" b="1" dirty="0">
                <a:hlinkClick r:id="rId8" action="ppaction://hlinksldjump"/>
              </a:rPr>
              <a:t>Wray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5947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184118"/>
            <a:ext cx="12192001" cy="2673885"/>
          </a:xfrm>
        </p:spPr>
        <p:txBody>
          <a:bodyPr>
            <a:noAutofit/>
          </a:bodyPr>
          <a:lstStyle/>
          <a:p>
            <a:r>
              <a:rPr lang="en-US" sz="3800" dirty="0"/>
              <a:t>Steiger, Scott M., et al. "Circulations, Bounded Weak Echo Regions, and Horizontal Vortices Observed within Long-Lake-Axis-Parallel-Lake-Effect Storms by the Doppler on Wheels." </a:t>
            </a:r>
            <a:r>
              <a:rPr lang="en-US" sz="3800" i="1" dirty="0"/>
              <a:t>Monthly Weather Review</a:t>
            </a:r>
            <a:r>
              <a:rPr lang="en-US" sz="3800" dirty="0"/>
              <a:t> 141.8 (2013): 2821-40.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Alfred Stamm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Earth Sciences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65" y="509452"/>
            <a:ext cx="4036007" cy="26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237476"/>
            <a:ext cx="12192001" cy="2620528"/>
          </a:xfrm>
        </p:spPr>
        <p:txBody>
          <a:bodyPr>
            <a:noAutofit/>
          </a:bodyPr>
          <a:lstStyle/>
          <a:p>
            <a:r>
              <a:rPr lang="en-US" sz="3800" dirty="0"/>
              <a:t>Steiger, Scott M., et al. "Circulations, Bounded Weak Echo Regions, and Horizontal Vortices Observed within Long-Lake-Axis-Parallel-Lake-Effect Storms by the Doppler on Wheels." </a:t>
            </a:r>
            <a:r>
              <a:rPr lang="en-US" sz="3800" i="1" dirty="0"/>
              <a:t>Monthly Weather Review</a:t>
            </a:r>
            <a:r>
              <a:rPr lang="en-US" sz="3800" dirty="0"/>
              <a:t> 141.8 (2013): 2821-40.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Scott Steiger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Earth Sciences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033" y="614695"/>
            <a:ext cx="4087248" cy="2755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6890" y="648867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226424"/>
            <a:ext cx="12192001" cy="1631580"/>
          </a:xfrm>
        </p:spPr>
        <p:txBody>
          <a:bodyPr>
            <a:noAutofit/>
          </a:bodyPr>
          <a:lstStyle/>
          <a:p>
            <a:r>
              <a:rPr lang="en-US" sz="3800" i="1" dirty="0"/>
              <a:t>SUNY Oswego Storm Chasing and Observation Program 2013</a:t>
            </a:r>
            <a:r>
              <a:rPr lang="en-US" sz="3800" dirty="0"/>
              <a:t>. Dir. Scott Steiger. Prod. Brett Rathbun.  2013. SUNY Oswego, 2013. DVD.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Scott Steiger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Earth Sciences</a:t>
            </a:r>
          </a:p>
          <a:p>
            <a:r>
              <a:rPr lang="en-US" dirty="0" smtClean="0"/>
              <a:t>  Department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033" y="614695"/>
            <a:ext cx="4087248" cy="2755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56890" y="648867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2of2</a:t>
            </a:r>
          </a:p>
        </p:txBody>
      </p:sp>
    </p:spTree>
    <p:extLst>
      <p:ext uri="{BB962C8B-B14F-4D97-AF65-F5344CB8AC3E}">
        <p14:creationId xmlns:p14="http://schemas.microsoft.com/office/powerpoint/2010/main" val="19134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217459"/>
            <a:ext cx="12192000" cy="1640544"/>
          </a:xfrm>
        </p:spPr>
        <p:txBody>
          <a:bodyPr>
            <a:noAutofit/>
          </a:bodyPr>
          <a:lstStyle/>
          <a:p>
            <a:r>
              <a:rPr lang="en-US" sz="3800" dirty="0"/>
              <a:t>Streets, Barbara, perf. John Cage: Sonatas and Interludes Choreographed. Waterman Theatre, Tyler Hall, Oswego. 27 Oct. 2012. Performance.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Barbara Streets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73215" y="1495129"/>
            <a:ext cx="9276503" cy="2742347"/>
          </a:xfrm>
        </p:spPr>
        <p:txBody>
          <a:bodyPr>
            <a:noAutofit/>
          </a:bodyPr>
          <a:lstStyle/>
          <a:p>
            <a:r>
              <a:rPr lang="en-US" dirty="0"/>
              <a:t>Counseling &amp; Psychological </a:t>
            </a:r>
          </a:p>
          <a:p>
            <a:r>
              <a:rPr lang="en-US" dirty="0" smtClean="0"/>
              <a:t>  Services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2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73" y="2033317"/>
            <a:ext cx="4205934" cy="280395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5190565"/>
            <a:ext cx="12192000" cy="1667438"/>
          </a:xfrm>
        </p:spPr>
        <p:txBody>
          <a:bodyPr>
            <a:noAutofit/>
          </a:bodyPr>
          <a:lstStyle/>
          <a:p>
            <a:r>
              <a:rPr lang="en-US" sz="3800" dirty="0"/>
              <a:t>Johns-</a:t>
            </a:r>
            <a:r>
              <a:rPr lang="en-US" sz="3800" dirty="0" err="1"/>
              <a:t>Masten</a:t>
            </a:r>
            <a:r>
              <a:rPr lang="en-US" sz="3800" dirty="0"/>
              <a:t>, Kathryn, and Emily Thompson. "How </a:t>
            </a:r>
            <a:r>
              <a:rPr lang="en-US" sz="3800" dirty="0" smtClean="0"/>
              <a:t>iPods </a:t>
            </a:r>
            <a:r>
              <a:rPr lang="en-US" sz="3800" dirty="0"/>
              <a:t>Can Do Double Duty @ Your Library." </a:t>
            </a:r>
            <a:r>
              <a:rPr lang="en-US" sz="3800" i="1" dirty="0"/>
              <a:t>Computers in Libraries</a:t>
            </a:r>
            <a:r>
              <a:rPr lang="en-US" sz="3800" dirty="0"/>
              <a:t> 33.6 (2013): 15-18.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Emily Thompson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Penfield </a:t>
            </a:r>
          </a:p>
          <a:p>
            <a:r>
              <a:rPr lang="en-US" dirty="0" smtClean="0"/>
              <a:t>  Library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" y="1219393"/>
            <a:ext cx="12192001" cy="2398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316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71" y="267789"/>
            <a:ext cx="4056979" cy="304273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127862"/>
            <a:ext cx="12192001" cy="2730141"/>
          </a:xfrm>
        </p:spPr>
        <p:txBody>
          <a:bodyPr>
            <a:noAutofit/>
          </a:bodyPr>
          <a:lstStyle/>
          <a:p>
            <a:r>
              <a:rPr lang="en-US" sz="3800" dirty="0"/>
              <a:t>Meredith, Karina, et al. "The Lithium, Boron and Strontium Isotopic Systematics of </a:t>
            </a:r>
            <a:r>
              <a:rPr lang="en-US" sz="3800" dirty="0" err="1"/>
              <a:t>Groundwaters</a:t>
            </a:r>
            <a:r>
              <a:rPr lang="en-US" sz="3800" dirty="0"/>
              <a:t> </a:t>
            </a:r>
            <a:r>
              <a:rPr lang="en-US" sz="3800" dirty="0" smtClean="0"/>
              <a:t>from an </a:t>
            </a:r>
            <a:r>
              <a:rPr lang="en-US" sz="3800" dirty="0"/>
              <a:t>Arid Aquifer System: Implications for Recharge and Weathering Processes." </a:t>
            </a:r>
            <a:r>
              <a:rPr lang="en-US" sz="3800" i="1" dirty="0" err="1"/>
              <a:t>Geochimica</a:t>
            </a:r>
            <a:r>
              <a:rPr lang="en-US" sz="3800" i="1" dirty="0"/>
              <a:t> et </a:t>
            </a:r>
            <a:r>
              <a:rPr lang="en-US" sz="3800" i="1" dirty="0" err="1"/>
              <a:t>Cosmoschimica</a:t>
            </a:r>
            <a:r>
              <a:rPr lang="en-US" sz="3800" i="1" dirty="0"/>
              <a:t> </a:t>
            </a:r>
            <a:r>
              <a:rPr lang="en-US" sz="3800" i="1" dirty="0" err="1"/>
              <a:t>Acta</a:t>
            </a:r>
            <a:r>
              <a:rPr lang="en-US" sz="3800" i="1" dirty="0"/>
              <a:t> </a:t>
            </a:r>
            <a:r>
              <a:rPr lang="en-US" sz="3800" dirty="0"/>
              <a:t>112 (2013): 20-31.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Paul Tomascak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Earth Sciences</a:t>
            </a:r>
          </a:p>
          <a:p>
            <a:r>
              <a:rPr lang="en-US" dirty="0" smtClean="0"/>
              <a:t>  Department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98" y="108414"/>
            <a:ext cx="2587371" cy="350310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998236"/>
            <a:ext cx="12192001" cy="1985753"/>
          </a:xfrm>
        </p:spPr>
        <p:txBody>
          <a:bodyPr>
            <a:normAutofit lnSpcReduction="10000"/>
          </a:bodyPr>
          <a:lstStyle/>
          <a:p>
            <a:r>
              <a:rPr lang="en-US" sz="3800" dirty="0"/>
              <a:t>Tribunella, Thomas, Barry Friedman, and Pamela Cox. "Balancing Environmental Sustainability with Economic Productivity."</a:t>
            </a:r>
            <a:r>
              <a:rPr lang="en-US" sz="3800" i="1" dirty="0"/>
              <a:t> The BRC Academy Journal of Business </a:t>
            </a:r>
            <a:r>
              <a:rPr lang="en-US" sz="3800" dirty="0"/>
              <a:t>3.1 (2013): 183-214.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Thomas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Tribunella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10283674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Accounting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Finance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 &amp; Law Department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 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1of2</a:t>
            </a:r>
          </a:p>
        </p:txBody>
      </p:sp>
    </p:spTree>
    <p:extLst>
      <p:ext uri="{BB962C8B-B14F-4D97-AF65-F5344CB8AC3E}">
        <p14:creationId xmlns:p14="http://schemas.microsoft.com/office/powerpoint/2010/main" val="21920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98" y="108414"/>
            <a:ext cx="2587371" cy="350310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739487"/>
            <a:ext cx="12192001" cy="3118517"/>
          </a:xfrm>
        </p:spPr>
        <p:txBody>
          <a:bodyPr>
            <a:noAutofit/>
          </a:bodyPr>
          <a:lstStyle/>
          <a:p>
            <a:r>
              <a:rPr lang="en-US" sz="3800" dirty="0"/>
              <a:t>Friedman, Barry A., and Thomas Tribunella. "Does the International Masters of Business Administration (MBA) Employment Market Value Awareness of Social Responsibility and  </a:t>
            </a:r>
            <a:r>
              <a:rPr lang="en-US" sz="3800" dirty="0" smtClean="0"/>
              <a:t>Environmental </a:t>
            </a:r>
            <a:r>
              <a:rPr lang="en-US" sz="3800" dirty="0"/>
              <a:t>Sustainability?" </a:t>
            </a:r>
            <a:r>
              <a:rPr lang="en-US" sz="3800" i="1" dirty="0"/>
              <a:t>International Journal of Business and Social Science </a:t>
            </a:r>
            <a:r>
              <a:rPr lang="en-US" sz="3800" dirty="0"/>
              <a:t>3.24 (2012): 12-23.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Thomas 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Tribunella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56890" y="648867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2of2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73216" y="1495129"/>
            <a:ext cx="10283674" cy="2742347"/>
          </a:xfrm>
        </p:spPr>
        <p:txBody>
          <a:bodyPr/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Accounting, Finance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&amp; Law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8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37" y="175445"/>
            <a:ext cx="2433259" cy="366297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2609" y="2195913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English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of5</a:t>
            </a:r>
            <a:endParaRPr lang="en-US" dirty="0"/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-1" y="3364501"/>
            <a:ext cx="12302836" cy="11400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800" i="1" dirty="0" smtClean="0"/>
              <a:t>The Tower Journal </a:t>
            </a:r>
            <a:r>
              <a:rPr lang="en-US" sz="3800" dirty="0" smtClean="0"/>
              <a:t>6.1 (2013):  </a:t>
            </a:r>
          </a:p>
          <a:p>
            <a:pPr>
              <a:spcBef>
                <a:spcPts val="0"/>
              </a:spcBef>
            </a:pPr>
            <a:r>
              <a:rPr lang="en-US" sz="3800" dirty="0"/>
              <a:t> </a:t>
            </a:r>
            <a:r>
              <a:rPr lang="en-US" sz="3800" dirty="0" smtClean="0"/>
              <a:t>                                   http://towerjournal.com/fall_2013</a:t>
            </a:r>
            <a:endParaRPr lang="en-US" sz="3800" dirty="0"/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-246491" y="4425186"/>
            <a:ext cx="6809877" cy="2432813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3700" dirty="0"/>
              <a:t>  "Chaucer’s Cosmology."</a:t>
            </a:r>
          </a:p>
          <a:p>
            <a:pPr>
              <a:lnSpc>
                <a:spcPct val="70000"/>
              </a:lnSpc>
            </a:pPr>
            <a:r>
              <a:rPr lang="en-US" sz="3700" dirty="0"/>
              <a:t>  "Deer Crossing."</a:t>
            </a:r>
          </a:p>
          <a:p>
            <a:pPr>
              <a:lnSpc>
                <a:spcPct val="70000"/>
              </a:lnSpc>
            </a:pPr>
            <a:r>
              <a:rPr lang="en-US" sz="3700" dirty="0"/>
              <a:t>  "Extracts From the </a:t>
            </a:r>
            <a:r>
              <a:rPr lang="en-US" sz="3700" dirty="0" err="1"/>
              <a:t>Latterday</a:t>
            </a:r>
            <a:endParaRPr lang="en-US" sz="3700" dirty="0"/>
          </a:p>
          <a:p>
            <a:pPr>
              <a:lnSpc>
                <a:spcPct val="50000"/>
              </a:lnSpc>
            </a:pPr>
            <a:r>
              <a:rPr lang="en-US" sz="3700" dirty="0"/>
              <a:t>    Chronicle." </a:t>
            </a:r>
            <a:endParaRPr lang="en-US" sz="3700" dirty="0" smtClean="0"/>
          </a:p>
          <a:p>
            <a:pPr>
              <a:lnSpc>
                <a:spcPct val="50000"/>
              </a:lnSpc>
            </a:pPr>
            <a:r>
              <a:rPr lang="en-US" sz="3700" dirty="0" smtClean="0"/>
              <a:t>  "</a:t>
            </a:r>
            <a:r>
              <a:rPr lang="en-US" sz="3700" dirty="0"/>
              <a:t>A Page of Spiders."</a:t>
            </a:r>
          </a:p>
          <a:p>
            <a:pPr>
              <a:lnSpc>
                <a:spcPct val="50000"/>
              </a:lnSpc>
            </a:pPr>
            <a:endParaRPr lang="en-US" sz="3800" dirty="0"/>
          </a:p>
        </p:txBody>
      </p:sp>
      <p:sp>
        <p:nvSpPr>
          <p:cNvPr id="12" name="Text Placeholder 7"/>
          <p:cNvSpPr txBox="1">
            <a:spLocks/>
          </p:cNvSpPr>
          <p:nvPr/>
        </p:nvSpPr>
        <p:spPr>
          <a:xfrm>
            <a:off x="6563386" y="4702629"/>
            <a:ext cx="5767451" cy="2193056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3700" dirty="0" smtClean="0"/>
              <a:t>"</a:t>
            </a:r>
            <a:r>
              <a:rPr lang="en-US" sz="3700" dirty="0"/>
              <a:t>Past Sounds of Singing.”</a:t>
            </a:r>
          </a:p>
          <a:p>
            <a:pPr>
              <a:lnSpc>
                <a:spcPct val="70000"/>
              </a:lnSpc>
            </a:pPr>
            <a:r>
              <a:rPr lang="en-US" sz="3700" dirty="0"/>
              <a:t>"Stagecraft." </a:t>
            </a:r>
          </a:p>
          <a:p>
            <a:pPr>
              <a:lnSpc>
                <a:spcPct val="70000"/>
              </a:lnSpc>
            </a:pPr>
            <a:r>
              <a:rPr lang="en-US" sz="3700" dirty="0"/>
              <a:t>"That Front Door." </a:t>
            </a:r>
          </a:p>
          <a:p>
            <a:pPr>
              <a:lnSpc>
                <a:spcPct val="70000"/>
              </a:lnSpc>
            </a:pPr>
            <a:r>
              <a:rPr lang="en-US" sz="3700" dirty="0"/>
              <a:t>"</a:t>
            </a:r>
            <a:r>
              <a:rPr lang="en-US" sz="3700" dirty="0" err="1"/>
              <a:t>Yearsend</a:t>
            </a:r>
            <a:r>
              <a:rPr lang="en-US" sz="3700" dirty="0"/>
              <a:t>."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0417629" cy="200693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Lewis Turco</a:t>
            </a:r>
            <a:r>
              <a:rPr lang="en-US" sz="5600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en-US" sz="5600" dirty="0" smtClean="0">
                <a:ln>
                  <a:solidFill>
                    <a:schemeClr val="bg1"/>
                  </a:solidFill>
                </a:ln>
              </a:rPr>
              <a:t>Emeritus</a:t>
            </a:r>
            <a:r>
              <a:rPr lang="en-US" sz="4800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en-US" sz="4800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4800" dirty="0" smtClean="0">
                <a:ln>
                  <a:solidFill>
                    <a:schemeClr val="bg1"/>
                  </a:solidFill>
                </a:ln>
              </a:rPr>
              <a:t> </a:t>
            </a:r>
            <a:endParaRPr lang="en-US" sz="48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818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37" y="175445"/>
            <a:ext cx="2433259" cy="366297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468731"/>
            <a:ext cx="12192001" cy="2487884"/>
          </a:xfrm>
        </p:spPr>
        <p:txBody>
          <a:bodyPr>
            <a:noAutofit/>
          </a:bodyPr>
          <a:lstStyle/>
          <a:p>
            <a:r>
              <a:rPr lang="en-US" sz="3800" i="1" dirty="0"/>
              <a:t>Take Heart: Poems from Maine. </a:t>
            </a:r>
            <a:r>
              <a:rPr lang="en-US" sz="3800" dirty="0"/>
              <a:t>Comp. Wesley McNair. Camden: Down East, 2013.  Print.</a:t>
            </a:r>
          </a:p>
          <a:p>
            <a:r>
              <a:rPr lang="en-US" sz="3800" dirty="0"/>
              <a:t>    "The Habitation."  88.</a:t>
            </a:r>
          </a:p>
          <a:p>
            <a:r>
              <a:rPr lang="en-US" sz="3800" dirty="0"/>
              <a:t>    "The Street."  55.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2609" y="2195913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English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of5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0417629" cy="200693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Lewis Turco</a:t>
            </a:r>
            <a:r>
              <a:rPr lang="en-US" sz="5600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en-US" sz="5600" dirty="0" smtClean="0">
                <a:ln>
                  <a:solidFill>
                    <a:schemeClr val="bg1"/>
                  </a:solidFill>
                </a:ln>
              </a:rPr>
              <a:t>Emeritus</a:t>
            </a:r>
            <a:r>
              <a:rPr lang="en-US" sz="4800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en-US" sz="4800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4800" dirty="0" smtClean="0">
                <a:ln>
                  <a:solidFill>
                    <a:schemeClr val="bg1"/>
                  </a:solidFill>
                </a:ln>
              </a:rPr>
              <a:t> </a:t>
            </a:r>
            <a:endParaRPr lang="en-US" sz="48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163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3582" y="457201"/>
            <a:ext cx="7278209" cy="51398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/>
              <a:t>Physics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2" action="ppaction://hlinksldjump"/>
              </a:rPr>
              <a:t>Carolina</a:t>
            </a:r>
            <a:r>
              <a:rPr lang="en-US" sz="2800" dirty="0">
                <a:hlinkClick r:id="rId2" action="ppaction://hlinksldjump"/>
              </a:rPr>
              <a:t> </a:t>
            </a:r>
            <a:r>
              <a:rPr lang="en-US" sz="2800" b="1" dirty="0">
                <a:hlinkClick r:id="rId2" action="ppaction://hlinksldjump"/>
              </a:rPr>
              <a:t>Ilie</a:t>
            </a:r>
            <a:r>
              <a:rPr lang="en-US" sz="2800" dirty="0">
                <a:hlinkClick r:id="rId2" action="ppaction://hlinksldjump"/>
              </a:rPr>
              <a:t>	</a:t>
            </a:r>
            <a:endParaRPr lang="en-US" sz="2800" dirty="0"/>
          </a:p>
          <a:p>
            <a:endParaRPr lang="en-US" sz="2800" b="1" dirty="0" smtClean="0"/>
          </a:p>
          <a:p>
            <a:r>
              <a:rPr lang="en-US" sz="2800" b="1" dirty="0" smtClean="0"/>
              <a:t>Political </a:t>
            </a:r>
            <a:r>
              <a:rPr lang="en-US" sz="2800" b="1" dirty="0"/>
              <a:t>Science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3" action="ppaction://hlinksldjump"/>
              </a:rPr>
              <a:t>Miriam</a:t>
            </a:r>
            <a:r>
              <a:rPr lang="en-US" sz="2800" dirty="0">
                <a:hlinkClick r:id="rId3" action="ppaction://hlinksldjump"/>
              </a:rPr>
              <a:t> </a:t>
            </a:r>
            <a:r>
              <a:rPr lang="en-US" sz="2800" b="1" dirty="0" smtClean="0">
                <a:hlinkClick r:id="rId3" action="ppaction://hlinksldjump"/>
              </a:rPr>
              <a:t>Jiménez</a:t>
            </a:r>
            <a:endParaRPr lang="en-US" sz="2800" b="1" dirty="0"/>
          </a:p>
          <a:p>
            <a:r>
              <a:rPr lang="en-US" sz="2400" dirty="0"/>
              <a:t>	</a:t>
            </a:r>
          </a:p>
          <a:p>
            <a:r>
              <a:rPr lang="en-US" sz="2800" b="1" dirty="0"/>
              <a:t>Sociology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4" action="ppaction://hlinksldjump"/>
              </a:rPr>
              <a:t>Evelyn</a:t>
            </a:r>
            <a:r>
              <a:rPr lang="en-US" sz="2800" dirty="0">
                <a:hlinkClick r:id="rId4" action="ppaction://hlinksldjump"/>
              </a:rPr>
              <a:t> </a:t>
            </a:r>
            <a:r>
              <a:rPr lang="en-US" sz="2800" b="1" dirty="0">
                <a:hlinkClick r:id="rId4" action="ppaction://hlinksldjump"/>
              </a:rPr>
              <a:t>Benavides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>
                <a:hlinkClick r:id="rId5" action="ppaction://hlinksldjump"/>
              </a:rPr>
              <a:t>Tim</a:t>
            </a:r>
            <a:r>
              <a:rPr lang="en-US" sz="2800" dirty="0">
                <a:hlinkClick r:id="rId5" action="ppaction://hlinksldjump"/>
              </a:rPr>
              <a:t> </a:t>
            </a:r>
            <a:r>
              <a:rPr lang="en-US" sz="2800" b="1" dirty="0">
                <a:hlinkClick r:id="rId5" action="ppaction://hlinksldjump"/>
              </a:rPr>
              <a:t>Delaney</a:t>
            </a:r>
            <a:r>
              <a:rPr lang="en-US" sz="2800" dirty="0">
                <a:hlinkClick r:id="rId5" action="ppaction://hlinksldjump"/>
              </a:rPr>
              <a:t>	</a:t>
            </a:r>
            <a:endParaRPr lang="en-US" sz="2800" dirty="0"/>
          </a:p>
          <a:p>
            <a:endParaRPr lang="en-US" sz="2400" b="1" dirty="0"/>
          </a:p>
          <a:p>
            <a:r>
              <a:rPr lang="en-US" sz="2800" b="1" dirty="0"/>
              <a:t>Theatre </a:t>
            </a:r>
            <a:r>
              <a:rPr lang="en-US" sz="2800" dirty="0"/>
              <a:t>	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en-US" sz="2800" b="1" dirty="0" smtClean="0">
                <a:hlinkClick r:id="rId6" action="ppaction://hlinksldjump"/>
              </a:rPr>
              <a:t>Kitty</a:t>
            </a:r>
            <a:r>
              <a:rPr lang="en-US" sz="2800" dirty="0" smtClean="0">
                <a:hlinkClick r:id="rId6" action="ppaction://hlinksldjump"/>
              </a:rPr>
              <a:t> </a:t>
            </a:r>
            <a:r>
              <a:rPr lang="en-US" sz="2800" b="1" dirty="0">
                <a:hlinkClick r:id="rId6" action="ppaction://hlinksldjump"/>
              </a:rPr>
              <a:t>Macey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060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37" y="175445"/>
            <a:ext cx="2433259" cy="366297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895106"/>
            <a:ext cx="12192001" cy="2962897"/>
          </a:xfrm>
        </p:spPr>
        <p:txBody>
          <a:bodyPr>
            <a:noAutofit/>
          </a:bodyPr>
          <a:lstStyle/>
          <a:p>
            <a:r>
              <a:rPr lang="en-US" sz="3800" i="1" dirty="0" err="1"/>
              <a:t>Ekphrasis</a:t>
            </a:r>
            <a:r>
              <a:rPr lang="en-US" sz="3800" i="1" dirty="0"/>
              <a:t>: Poems Speaking to Silent Works of Art. </a:t>
            </a:r>
            <a:r>
              <a:rPr lang="en-US" sz="3800" dirty="0"/>
              <a:t>Comp. Merrill Memorial Library Arts. Yarmouth: Merrill Memorial Library, 2013. Print.</a:t>
            </a:r>
          </a:p>
          <a:p>
            <a:r>
              <a:rPr lang="en-US" sz="3800" dirty="0"/>
              <a:t>   "A Page of Spiders."  6. </a:t>
            </a:r>
          </a:p>
          <a:p>
            <a:r>
              <a:rPr lang="en-US" sz="3800" dirty="0"/>
              <a:t>   "Past Sounds of Singing."  16.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2609" y="2195913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English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of5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0417629" cy="200693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Lewis Turco</a:t>
            </a:r>
            <a:r>
              <a:rPr lang="en-US" sz="5600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en-US" sz="5600" dirty="0" smtClean="0">
                <a:ln>
                  <a:solidFill>
                    <a:schemeClr val="bg1"/>
                  </a:solidFill>
                </a:ln>
              </a:rPr>
              <a:t>Emeritus</a:t>
            </a:r>
            <a:r>
              <a:rPr lang="en-US" sz="4800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en-US" sz="4800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4800" dirty="0" smtClean="0">
                <a:ln>
                  <a:solidFill>
                    <a:schemeClr val="bg1"/>
                  </a:solidFill>
                </a:ln>
              </a:rPr>
              <a:t> </a:t>
            </a:r>
            <a:endParaRPr lang="en-US" sz="48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840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62" y="175445"/>
            <a:ext cx="2433259" cy="366297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721532"/>
            <a:ext cx="12192001" cy="1136472"/>
          </a:xfrm>
        </p:spPr>
        <p:txBody>
          <a:bodyPr>
            <a:noAutofit/>
          </a:bodyPr>
          <a:lstStyle/>
          <a:p>
            <a:r>
              <a:rPr lang="en-US" sz="3800" dirty="0"/>
              <a:t>Turco, Lewis. “Midlife Crisis.” </a:t>
            </a:r>
            <a:r>
              <a:rPr lang="en-US" sz="3800" i="1" dirty="0" err="1"/>
              <a:t>Trinacria</a:t>
            </a:r>
            <a:r>
              <a:rPr lang="en-US" sz="3800" i="1" dirty="0"/>
              <a:t>: Poems, Translations, Essays, Reviews </a:t>
            </a:r>
            <a:r>
              <a:rPr lang="en-US" sz="3800" dirty="0"/>
              <a:t>10 (2013): 24. Print.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2609" y="2195913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English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of5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0417629" cy="200693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Lewis Turco</a:t>
            </a:r>
            <a:r>
              <a:rPr lang="en-US" sz="5600" dirty="0">
                <a:ln>
                  <a:solidFill>
                    <a:schemeClr val="bg1"/>
                  </a:solidFill>
                </a:ln>
              </a:rPr>
              <a:t>, </a:t>
            </a:r>
            <a:r>
              <a:rPr lang="en-US" sz="5600" dirty="0" smtClean="0">
                <a:ln>
                  <a:solidFill>
                    <a:schemeClr val="bg1"/>
                  </a:solidFill>
                </a:ln>
              </a:rPr>
              <a:t>Emeritus</a:t>
            </a:r>
            <a:r>
              <a:rPr lang="en-US" sz="4800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en-US" sz="4800" dirty="0" smtClean="0">
                <a:ln>
                  <a:solidFill>
                    <a:schemeClr val="bg1"/>
                  </a:solidFill>
                </a:ln>
              </a:rPr>
            </a:br>
            <a:r>
              <a:rPr lang="en-US" sz="4800" dirty="0" smtClean="0">
                <a:ln>
                  <a:solidFill>
                    <a:schemeClr val="bg1"/>
                  </a:solidFill>
                </a:ln>
              </a:rPr>
              <a:t> </a:t>
            </a:r>
            <a:endParaRPr lang="en-US" sz="48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9261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12" y="175448"/>
            <a:ext cx="2433259" cy="366297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3722914"/>
            <a:ext cx="12192001" cy="3135090"/>
          </a:xfrm>
        </p:spPr>
        <p:txBody>
          <a:bodyPr>
            <a:noAutofit/>
          </a:bodyPr>
          <a:lstStyle/>
          <a:p>
            <a:r>
              <a:rPr lang="en-US" sz="3800" i="1" dirty="0" err="1"/>
              <a:t>Trinacria</a:t>
            </a:r>
            <a:r>
              <a:rPr lang="en-US" sz="3800" i="1" dirty="0"/>
              <a:t>: Poems, Translations, Essays, Reviews</a:t>
            </a:r>
            <a:r>
              <a:rPr lang="en-US" sz="3800" dirty="0"/>
              <a:t> 9 (2013) Print. </a:t>
            </a:r>
          </a:p>
          <a:p>
            <a:r>
              <a:rPr lang="en-US" sz="3800" dirty="0"/>
              <a:t>"Inauguration Day 2013." : 30-31. </a:t>
            </a:r>
          </a:p>
          <a:p>
            <a:r>
              <a:rPr lang="en-US" sz="3800" dirty="0"/>
              <a:t>"Shakespearean Gnomes." :28. </a:t>
            </a:r>
          </a:p>
          <a:p>
            <a:r>
              <a:rPr lang="en-US" sz="3800" dirty="0"/>
              <a:t>"</a:t>
            </a:r>
            <a:r>
              <a:rPr lang="en-US" sz="3800" dirty="0" err="1"/>
              <a:t>Wordsworthian</a:t>
            </a:r>
            <a:r>
              <a:rPr lang="en-US" sz="3800" dirty="0"/>
              <a:t> Gnomes ." : 29. </a:t>
            </a:r>
            <a:endParaRPr lang="en-US" sz="38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0417629" cy="2006930"/>
          </a:xfrm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Lewis Turco</a:t>
            </a:r>
            <a:r>
              <a:rPr lang="en-US" sz="5600" dirty="0">
                <a:ln>
                  <a:solidFill>
                    <a:schemeClr val="bg1"/>
                  </a:solidFill>
                </a:ln>
              </a:rPr>
              <a:t>, Emeritus</a:t>
            </a:r>
            <a:r>
              <a:rPr lang="en-US" sz="4800" dirty="0">
                <a:ln>
                  <a:solidFill>
                    <a:schemeClr val="bg1"/>
                  </a:solidFill>
                </a:ln>
              </a:rPr>
              <a:t/>
            </a:r>
            <a:br>
              <a:rPr lang="en-US" sz="4800" dirty="0">
                <a:ln>
                  <a:solidFill>
                    <a:schemeClr val="bg1"/>
                  </a:solidFill>
                </a:ln>
              </a:rPr>
            </a:br>
            <a:r>
              <a:rPr lang="en-US" sz="4800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sz="4800" i="1" dirty="0">
                <a:ln>
                  <a:solidFill>
                    <a:schemeClr val="bg1"/>
                  </a:solidFill>
                </a:ln>
              </a:rPr>
              <a:t>(Writing as Wesli Court</a:t>
            </a:r>
            <a:r>
              <a:rPr lang="en-US" sz="4800" i="1" dirty="0" smtClean="0">
                <a:ln>
                  <a:solidFill>
                    <a:schemeClr val="bg1"/>
                  </a:solidFill>
                </a:ln>
              </a:rPr>
              <a:t>)</a:t>
            </a:r>
            <a:endParaRPr lang="en-US" sz="4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2609" y="2195913"/>
            <a:ext cx="8140293" cy="2742347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English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5of5</a:t>
            </a:r>
          </a:p>
        </p:txBody>
      </p:sp>
    </p:spTree>
    <p:extLst>
      <p:ext uri="{BB962C8B-B14F-4D97-AF65-F5344CB8AC3E}">
        <p14:creationId xmlns:p14="http://schemas.microsoft.com/office/powerpoint/2010/main" val="250408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44" y="1116119"/>
            <a:ext cx="4463401" cy="296497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197211"/>
            <a:ext cx="12192001" cy="1660793"/>
          </a:xfrm>
        </p:spPr>
        <p:txBody>
          <a:bodyPr>
            <a:noAutofit/>
          </a:bodyPr>
          <a:lstStyle/>
          <a:p>
            <a:r>
              <a:rPr lang="en-US" sz="3800" dirty="0"/>
              <a:t>Wilkins-Mitchell, Cheryl, </a:t>
            </a:r>
            <a:r>
              <a:rPr lang="en-US" sz="3800" dirty="0" err="1"/>
              <a:t>chor</a:t>
            </a:r>
            <a:r>
              <a:rPr lang="en-US" sz="3800" dirty="0"/>
              <a:t>. How Music Came to Earth. Cazenovia High School, Cazenovia. 13 July 2012. Performance.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38745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Cheryl	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Wilkins-Mitchell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Health Promotion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 &amp; Wellness   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44" y="1116119"/>
            <a:ext cx="4463401" cy="296497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197211"/>
            <a:ext cx="12192001" cy="1660793"/>
          </a:xfrm>
        </p:spPr>
        <p:txBody>
          <a:bodyPr>
            <a:noAutofit/>
          </a:bodyPr>
          <a:lstStyle/>
          <a:p>
            <a:r>
              <a:rPr lang="en-US" sz="3800" dirty="0"/>
              <a:t>Wilkins-Mitchell, Cheryl, </a:t>
            </a:r>
            <a:r>
              <a:rPr lang="en-US" sz="3800" dirty="0" err="1"/>
              <a:t>chor</a:t>
            </a:r>
            <a:r>
              <a:rPr lang="en-US" sz="3800" dirty="0"/>
              <a:t>. John Cage: Sonatas and Interludes Choreographed. Waterman Theatre, Tyler Hall, Oswego. 27 Oct. 2012. Performance.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38745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Cheryl	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Wilkins-Mitchell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Health Promotion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 &amp; Wellness   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44" y="1116119"/>
            <a:ext cx="4463401" cy="296497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4237477"/>
            <a:ext cx="12192001" cy="2620528"/>
          </a:xfrm>
        </p:spPr>
        <p:txBody>
          <a:bodyPr>
            <a:noAutofit/>
          </a:bodyPr>
          <a:lstStyle/>
          <a:p>
            <a:r>
              <a:rPr lang="en-US" sz="3800" dirty="0"/>
              <a:t>Wilkins-Mitchell, Cheryl, </a:t>
            </a:r>
            <a:r>
              <a:rPr lang="en-US" sz="3800" dirty="0" err="1"/>
              <a:t>chor</a:t>
            </a:r>
            <a:r>
              <a:rPr lang="en-US" sz="3800" dirty="0"/>
              <a:t>. Red Trees Wrinkled Cliffs. Civic Center, Syracuse, Hochstein School Rochester, </a:t>
            </a:r>
            <a:r>
              <a:rPr lang="en-US" sz="3800" dirty="0" err="1"/>
              <a:t>Schambach</a:t>
            </a:r>
            <a:r>
              <a:rPr lang="en-US" sz="3800" dirty="0"/>
              <a:t> Center, Clinton, Jan Hus Presbyterian, New York. 30 Mar. 2013 – 13 Apr. 2013.  Performance.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38745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Cheryl	</a:t>
            </a:r>
            <a:r>
              <a:rPr lang="en-US" sz="8800" b="1" dirty="0" smtClean="0">
                <a:ln>
                  <a:solidFill>
                    <a:schemeClr val="bg1"/>
                  </a:solidFill>
                </a:ln>
              </a:rPr>
              <a:t>Wilkins-Mitchell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</a:rPr>
              <a:t>Health 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Promotion </a:t>
            </a:r>
            <a:endParaRPr lang="en-US" dirty="0" smtClean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 &amp; Wellness   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   Department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56890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3of3</a:t>
            </a:r>
          </a:p>
        </p:txBody>
      </p:sp>
    </p:spTree>
    <p:extLst>
      <p:ext uri="{BB962C8B-B14F-4D97-AF65-F5344CB8AC3E}">
        <p14:creationId xmlns:p14="http://schemas.microsoft.com/office/powerpoint/2010/main" val="24643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70" y="334824"/>
            <a:ext cx="4447846" cy="295464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189513"/>
            <a:ext cx="12192001" cy="1668487"/>
          </a:xfrm>
        </p:spPr>
        <p:txBody>
          <a:bodyPr>
            <a:noAutofit/>
          </a:bodyPr>
          <a:lstStyle/>
          <a:p>
            <a:r>
              <a:rPr lang="en-US" sz="3800" dirty="0" err="1"/>
              <a:t>Arbesman</a:t>
            </a:r>
            <a:r>
              <a:rPr lang="en-US" sz="3800" dirty="0"/>
              <a:t>, Samuel, and K. Brad Wray. "Demographics and the Fate of the Young Scientist." </a:t>
            </a:r>
            <a:r>
              <a:rPr lang="en-US" sz="3800" i="1" dirty="0"/>
              <a:t>Social Studies of Science</a:t>
            </a:r>
            <a:r>
              <a:rPr lang="en-US" sz="3800" dirty="0"/>
              <a:t> 43.2 (2012): 282-86. Print.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Philosophy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2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1of5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K. Brad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Wray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1674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70" y="334824"/>
            <a:ext cx="4447846" cy="295464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" y="5219787"/>
            <a:ext cx="12192001" cy="1727864"/>
          </a:xfrm>
        </p:spPr>
        <p:txBody>
          <a:bodyPr>
            <a:noAutofit/>
          </a:bodyPr>
          <a:lstStyle/>
          <a:p>
            <a:r>
              <a:rPr lang="en-US" sz="3800" dirty="0"/>
              <a:t>Wray, K. Brad. "The Future of 'The Structure of Scientific Revolutions.'" </a:t>
            </a:r>
            <a:r>
              <a:rPr lang="en-US" sz="3800" i="1" dirty="0"/>
              <a:t>Topoi: An International Review of Philosophy</a:t>
            </a:r>
            <a:r>
              <a:rPr lang="en-US" sz="3800" dirty="0"/>
              <a:t> 32.1 (2013): 75-79. Print.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Philosophy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2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of5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K. Brad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Wray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5977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70" y="334824"/>
            <a:ext cx="4447846" cy="295464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" y="4687003"/>
            <a:ext cx="12192001" cy="2233753"/>
          </a:xfrm>
        </p:spPr>
        <p:txBody>
          <a:bodyPr>
            <a:noAutofit/>
          </a:bodyPr>
          <a:lstStyle/>
          <a:p>
            <a:r>
              <a:rPr lang="en-US" sz="3800" dirty="0"/>
              <a:t>Wray, K. Brad. </a:t>
            </a:r>
            <a:r>
              <a:rPr lang="en-US" sz="3800" dirty="0" smtClean="0"/>
              <a:t>“Social </a:t>
            </a:r>
            <a:r>
              <a:rPr lang="en-US" sz="3800" dirty="0"/>
              <a:t>Epistemology</a:t>
            </a:r>
            <a:r>
              <a:rPr lang="en-US" sz="3800" dirty="0" smtClean="0"/>
              <a:t>.” </a:t>
            </a:r>
            <a:r>
              <a:rPr lang="en-US" sz="3800" i="1" dirty="0"/>
              <a:t>The </a:t>
            </a:r>
            <a:r>
              <a:rPr lang="en-US" sz="3800" i="1" dirty="0" err="1"/>
              <a:t>Routledge</a:t>
            </a:r>
            <a:r>
              <a:rPr lang="en-US" sz="3800" i="1" dirty="0"/>
              <a:t> Companion to Philosophy of Science</a:t>
            </a:r>
            <a:r>
              <a:rPr lang="en-US" sz="3800" dirty="0"/>
              <a:t>. Ed. Martin Curd and </a:t>
            </a:r>
            <a:r>
              <a:rPr lang="en-US" sz="3800" dirty="0" err="1"/>
              <a:t>Stathis</a:t>
            </a:r>
            <a:r>
              <a:rPr lang="en-US" sz="3800" dirty="0"/>
              <a:t> </a:t>
            </a:r>
            <a:r>
              <a:rPr lang="en-US" sz="3800" dirty="0" err="1"/>
              <a:t>Psillos</a:t>
            </a:r>
            <a:r>
              <a:rPr lang="en-US" sz="3800" dirty="0"/>
              <a:t>. 2nd. ed. New York: </a:t>
            </a:r>
            <a:r>
              <a:rPr lang="en-US" sz="3800" dirty="0" err="1"/>
              <a:t>Routledge</a:t>
            </a:r>
            <a:r>
              <a:rPr lang="en-US" sz="3800" dirty="0"/>
              <a:t>, 2013. 112-19. Print. </a:t>
            </a:r>
            <a:r>
              <a:rPr lang="en-US" sz="3800" dirty="0" err="1"/>
              <a:t>Routledge</a:t>
            </a:r>
            <a:r>
              <a:rPr lang="en-US" sz="3800" dirty="0"/>
              <a:t> Philosophy Companions.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Philosophy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2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3of5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K. Brad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Wray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8056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70" y="334824"/>
            <a:ext cx="4447846" cy="295464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-1" y="5042264"/>
            <a:ext cx="12192001" cy="18157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800" dirty="0"/>
              <a:t>Wray, K. Brad. </a:t>
            </a:r>
            <a:r>
              <a:rPr lang="en-US" sz="3800" dirty="0" smtClean="0"/>
              <a:t>“Thomas </a:t>
            </a:r>
            <a:r>
              <a:rPr lang="en-US" sz="3800" dirty="0"/>
              <a:t>S. Kuhn</a:t>
            </a:r>
            <a:r>
              <a:rPr lang="en-US" sz="3800" dirty="0" smtClean="0"/>
              <a:t>.” </a:t>
            </a:r>
            <a:r>
              <a:rPr lang="en-US" sz="3800" i="1" dirty="0"/>
              <a:t>Philosophy</a:t>
            </a:r>
            <a:r>
              <a:rPr lang="en-US" sz="3800" dirty="0"/>
              <a:t>. Ed. Duncan Pritchard. 2013. N. </a:t>
            </a:r>
            <a:r>
              <a:rPr lang="en-US" sz="3800" dirty="0" err="1"/>
              <a:t>pag</a:t>
            </a:r>
            <a:r>
              <a:rPr lang="en-US" sz="3800" dirty="0"/>
              <a:t>. Digital file. DOI: 10.1093/OBO/9780195396577-0202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Philosophy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2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4of5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-1" y="0"/>
            <a:ext cx="10417629" cy="1600200"/>
          </a:xfrm>
        </p:spPr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K. Brad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Wray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6760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5369859"/>
            <a:ext cx="12192000" cy="1488143"/>
          </a:xfrm>
        </p:spPr>
        <p:txBody>
          <a:bodyPr>
            <a:noAutofit/>
          </a:bodyPr>
          <a:lstStyle/>
          <a:p>
            <a:r>
              <a:rPr lang="en-US" sz="3600" dirty="0"/>
              <a:t>Auler, Robert, perf. John Cage: Sonatas and Interludes Choreographed. Waterman Theatre, Tyler Hall, Oswego. 27 Oct. 2012. Performance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Robert Auler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Music</a:t>
            </a:r>
          </a:p>
          <a:p>
            <a:r>
              <a:rPr lang="en-US" dirty="0"/>
              <a:t> </a:t>
            </a:r>
            <a:r>
              <a:rPr lang="en-US" dirty="0" smtClean="0"/>
              <a:t> Department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0674" y="98343"/>
            <a:ext cx="2814013" cy="423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7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70" y="334824"/>
            <a:ext cx="4447846" cy="295464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" y="4653883"/>
            <a:ext cx="12192001" cy="2204117"/>
          </a:xfrm>
        </p:spPr>
        <p:txBody>
          <a:bodyPr>
            <a:noAutofit/>
          </a:bodyPr>
          <a:lstStyle/>
          <a:p>
            <a:r>
              <a:rPr lang="en-US" sz="3800" dirty="0"/>
              <a:t>Wray, K. Brad. "Success and Truth in the Realism/anti-realism Debate." </a:t>
            </a:r>
            <a:r>
              <a:rPr lang="en-US" sz="3800" i="1" dirty="0" err="1"/>
              <a:t>Synthese</a:t>
            </a:r>
            <a:r>
              <a:rPr lang="en-US" sz="3800" i="1" dirty="0"/>
              <a:t>: An International Journal for Epistemology, Methodology and Philosophy of Science</a:t>
            </a:r>
            <a:r>
              <a:rPr lang="en-US" sz="3800" dirty="0"/>
              <a:t> 190.9 (2013): 1719-29. Print.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n>
                  <a:solidFill>
                    <a:schemeClr val="bg1"/>
                  </a:solidFill>
                </a:ln>
              </a:rPr>
              <a:t>K. Brad </a:t>
            </a:r>
            <a:r>
              <a:rPr lang="en-US" sz="8800" dirty="0" smtClean="0">
                <a:ln>
                  <a:solidFill>
                    <a:schemeClr val="bg1"/>
                  </a:solidFill>
                </a:ln>
              </a:rPr>
              <a:t>Wray</a:t>
            </a:r>
            <a:endParaRPr lang="en-US" sz="8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Philosophy</a:t>
            </a:r>
          </a:p>
          <a:p>
            <a:r>
              <a:rPr lang="en-US" dirty="0"/>
              <a:t>  </a:t>
            </a:r>
            <a:r>
              <a:rPr lang="en-US" dirty="0" smtClean="0"/>
              <a:t>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2" y="64886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5of5</a:t>
            </a:r>
          </a:p>
        </p:txBody>
      </p:sp>
    </p:spTree>
    <p:extLst>
      <p:ext uri="{BB962C8B-B14F-4D97-AF65-F5344CB8AC3E}">
        <p14:creationId xmlns:p14="http://schemas.microsoft.com/office/powerpoint/2010/main" val="22377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36" y="1178096"/>
            <a:ext cx="5240945" cy="348148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858603"/>
            <a:ext cx="12192000" cy="1999397"/>
          </a:xfrm>
        </p:spPr>
        <p:txBody>
          <a:bodyPr>
            <a:noAutofit/>
          </a:bodyPr>
          <a:lstStyle/>
          <a:p>
            <a:r>
              <a:rPr lang="en-US" sz="3600" dirty="0"/>
              <a:t>Yang, Harrison </a:t>
            </a:r>
            <a:r>
              <a:rPr lang="en-US" sz="3600" dirty="0" err="1"/>
              <a:t>Hao</a:t>
            </a:r>
            <a:r>
              <a:rPr lang="en-US" sz="3600" dirty="0"/>
              <a:t>, and </a:t>
            </a:r>
            <a:r>
              <a:rPr lang="en-US" sz="3600" dirty="0" err="1"/>
              <a:t>Shuyan</a:t>
            </a:r>
            <a:r>
              <a:rPr lang="en-US" sz="3600" dirty="0"/>
              <a:t> Wang. </a:t>
            </a:r>
            <a:r>
              <a:rPr lang="en-US" sz="3600" i="1" dirty="0"/>
              <a:t>Cases on Online Learning Communities and Beyond: Investigations and Applications</a:t>
            </a:r>
            <a:r>
              <a:rPr lang="en-US" sz="3600" dirty="0"/>
              <a:t>. Hershey: Information Science Reference, 2013.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Harrison Yang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Curriculum &amp; </a:t>
            </a: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Instruction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r>
              <a:rPr lang="en-US" dirty="0">
                <a:ln>
                  <a:solidFill>
                    <a:schemeClr val="bg1"/>
                  </a:solidFill>
                </a:ln>
              </a:rPr>
              <a:t>   </a:t>
            </a:r>
            <a:r>
              <a:rPr lang="en-US" dirty="0" smtClean="0">
                <a:ln>
                  <a:solidFill>
                    <a:schemeClr val="bg1"/>
                  </a:solidFill>
                </a:ln>
              </a:rPr>
              <a:t>Department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6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679576"/>
            <a:ext cx="12192001" cy="2286004"/>
          </a:xfrm>
        </p:spPr>
        <p:txBody>
          <a:bodyPr>
            <a:noAutofit/>
          </a:bodyPr>
          <a:lstStyle/>
          <a:p>
            <a:r>
              <a:rPr lang="en-US" sz="3800" dirty="0"/>
              <a:t>Zenor, Jason. "Lifting the Dover Ban: The Compromise on Press Access to Fallen Soldiers Returning from War." </a:t>
            </a:r>
            <a:r>
              <a:rPr lang="en-US" sz="3800" i="1" dirty="0"/>
              <a:t>University of Florida Journal of Law and Public Justice</a:t>
            </a:r>
            <a:r>
              <a:rPr lang="en-US" sz="3800" dirty="0"/>
              <a:t> 24 (2013): 97-126. Print.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Jason Zenor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/>
              <a:t>Communication 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  Studies 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1of2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86" y="382566"/>
            <a:ext cx="2190403" cy="29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4237476"/>
            <a:ext cx="12192001" cy="2620523"/>
          </a:xfrm>
        </p:spPr>
        <p:txBody>
          <a:bodyPr>
            <a:noAutofit/>
          </a:bodyPr>
          <a:lstStyle/>
          <a:p>
            <a:r>
              <a:rPr lang="en-US" sz="3800" dirty="0"/>
              <a:t>Zenor, Jason. "Politics of Fear? Reception Analysis of the 'New Yorker' Obama Cover's Meaning,   Effect and Editorial Decision." </a:t>
            </a:r>
            <a:r>
              <a:rPr lang="en-US" sz="3800" i="1" dirty="0"/>
              <a:t>Operant Subjectivity: The International Journal of Q Methodology </a:t>
            </a:r>
            <a:r>
              <a:rPr lang="en-US" sz="3800" dirty="0"/>
              <a:t>36.1 (2012): 25-46. Print.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>
                <a:ln>
                  <a:solidFill>
                    <a:schemeClr val="bg1"/>
                  </a:solidFill>
                </a:ln>
              </a:rPr>
              <a:t>Jason Zenor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/>
              <a:t>Communication 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  Studies Department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56890" y="648867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2of2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86" y="370690"/>
            <a:ext cx="2190403" cy="29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8628" y="150125"/>
            <a:ext cx="8393372" cy="636584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3200" b="1" dirty="0" smtClean="0"/>
              <a:t>Anthony </a:t>
            </a:r>
            <a:r>
              <a:rPr lang="en-US" sz="3200" b="1" dirty="0"/>
              <a:t>Annunziata </a:t>
            </a:r>
            <a:r>
              <a:rPr lang="en-US" sz="3000" dirty="0"/>
              <a:t>: English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Charles A. </a:t>
            </a:r>
            <a:r>
              <a:rPr lang="en-US" sz="3200" b="1" dirty="0" smtClean="0"/>
              <a:t>Bishop </a:t>
            </a:r>
            <a:r>
              <a:rPr lang="en-US" sz="3000" dirty="0" smtClean="0"/>
              <a:t>: Anthropology/Sociology</a:t>
            </a:r>
            <a:endParaRPr lang="en-US" sz="3000" dirty="0"/>
          </a:p>
          <a:p>
            <a:pPr>
              <a:spcBef>
                <a:spcPts val="900"/>
              </a:spcBef>
            </a:pPr>
            <a:r>
              <a:rPr lang="en-US" sz="3200" b="1" dirty="0"/>
              <a:t>Douglas Deal </a:t>
            </a:r>
            <a:r>
              <a:rPr lang="en-US" sz="3000" dirty="0"/>
              <a:t>: History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David D. Faux </a:t>
            </a:r>
            <a:r>
              <a:rPr lang="en-US" sz="3000" dirty="0"/>
              <a:t>: Technology</a:t>
            </a:r>
          </a:p>
          <a:p>
            <a:pPr>
              <a:spcBef>
                <a:spcPts val="500"/>
              </a:spcBef>
            </a:pPr>
            <a:r>
              <a:rPr lang="en-US" sz="3200" b="1" dirty="0"/>
              <a:t>Virginia </a:t>
            </a:r>
            <a:r>
              <a:rPr lang="en-US" sz="3200" b="1" dirty="0" err="1"/>
              <a:t>Fichera</a:t>
            </a:r>
            <a:r>
              <a:rPr lang="en-US" sz="3200" b="1" dirty="0"/>
              <a:t> </a:t>
            </a:r>
            <a:r>
              <a:rPr lang="en-US" sz="3000" dirty="0"/>
              <a:t>: Foreign Languages &amp; </a:t>
            </a:r>
            <a:r>
              <a:rPr lang="en-US" sz="3000" dirty="0" smtClean="0"/>
              <a:t>  </a:t>
            </a:r>
          </a:p>
          <a:p>
            <a:pPr>
              <a:spcBef>
                <a:spcPts val="500"/>
              </a:spcBef>
            </a:pPr>
            <a:r>
              <a:rPr lang="en-US" sz="3000" dirty="0"/>
              <a:t> </a:t>
            </a:r>
            <a:r>
              <a:rPr lang="en-US" sz="3000" dirty="0" smtClean="0"/>
              <a:t>                                     Literature</a:t>
            </a:r>
            <a:endParaRPr lang="en-US" sz="3000" dirty="0"/>
          </a:p>
          <a:p>
            <a:pPr lvl="0">
              <a:spcBef>
                <a:spcPts val="900"/>
              </a:spcBef>
            </a:pPr>
            <a:r>
              <a:rPr lang="en-US" sz="3200" b="1" dirty="0" smtClean="0"/>
              <a:t>Geraldine Forbes </a:t>
            </a:r>
            <a:r>
              <a:rPr lang="en-US" sz="3000" dirty="0">
                <a:solidFill>
                  <a:prstClr val="black"/>
                </a:solidFill>
              </a:rPr>
              <a:t>: History</a:t>
            </a:r>
          </a:p>
          <a:p>
            <a:pPr>
              <a:spcBef>
                <a:spcPts val="500"/>
              </a:spcBef>
            </a:pPr>
            <a:r>
              <a:rPr lang="en-US" sz="3200" b="1" dirty="0" smtClean="0"/>
              <a:t>Alfred </a:t>
            </a:r>
            <a:r>
              <a:rPr lang="en-US" sz="3200" b="1" dirty="0"/>
              <a:t>Daniel Frederick </a:t>
            </a:r>
            <a:r>
              <a:rPr lang="en-US" sz="3000" dirty="0"/>
              <a:t>: </a:t>
            </a:r>
            <a:r>
              <a:rPr lang="en-US" sz="3000" dirty="0" smtClean="0"/>
              <a:t>Secondary  </a:t>
            </a:r>
          </a:p>
          <a:p>
            <a:pPr>
              <a:spcBef>
                <a:spcPts val="500"/>
              </a:spcBef>
            </a:pPr>
            <a:r>
              <a:rPr lang="en-US" sz="3000" dirty="0"/>
              <a:t> </a:t>
            </a:r>
            <a:r>
              <a:rPr lang="en-US" sz="3000" dirty="0" smtClean="0"/>
              <a:t>                                                    Education</a:t>
            </a:r>
            <a:endParaRPr lang="en-US" sz="3000" dirty="0"/>
          </a:p>
          <a:p>
            <a:pPr>
              <a:spcBef>
                <a:spcPts val="500"/>
              </a:spcBef>
            </a:pPr>
            <a:r>
              <a:rPr lang="en-US" sz="3200" b="1" dirty="0" smtClean="0"/>
              <a:t>I. David </a:t>
            </a:r>
            <a:r>
              <a:rPr lang="en-US" sz="3200" b="1" dirty="0"/>
              <a:t>Glick </a:t>
            </a:r>
            <a:r>
              <a:rPr lang="en-US" sz="3000" dirty="0"/>
              <a:t>: Communication Studies</a:t>
            </a:r>
            <a:r>
              <a:rPr lang="en-US" sz="3000" dirty="0" smtClean="0"/>
              <a:t>/ </a:t>
            </a:r>
          </a:p>
          <a:p>
            <a:pPr>
              <a:spcBef>
                <a:spcPts val="500"/>
              </a:spcBef>
            </a:pPr>
            <a:r>
              <a:rPr lang="en-US" sz="3000" dirty="0" smtClean="0"/>
              <a:t>                                 Education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965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14:conveyor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7683" y="395785"/>
            <a:ext cx="8434317" cy="599394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3200" b="1" dirty="0"/>
              <a:t>John Kane </a:t>
            </a:r>
            <a:r>
              <a:rPr lang="en-US" sz="3000" dirty="0"/>
              <a:t>: Economics</a:t>
            </a:r>
          </a:p>
          <a:p>
            <a:pPr>
              <a:spcBef>
                <a:spcPts val="900"/>
              </a:spcBef>
            </a:pPr>
            <a:r>
              <a:rPr lang="en-US" sz="3200" b="1" dirty="0" smtClean="0"/>
              <a:t>Joseph </a:t>
            </a:r>
            <a:r>
              <a:rPr lang="en-US" sz="3200" b="1" dirty="0"/>
              <a:t>LeFevre </a:t>
            </a:r>
            <a:r>
              <a:rPr lang="en-US" sz="3000" dirty="0"/>
              <a:t>: Chemistry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Mary Hong Loe</a:t>
            </a:r>
            <a:r>
              <a:rPr lang="en-US" sz="3000" b="1" dirty="0"/>
              <a:t> </a:t>
            </a:r>
            <a:r>
              <a:rPr lang="en-US" sz="3000" dirty="0"/>
              <a:t>: Library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Thomas B. Loe </a:t>
            </a:r>
            <a:r>
              <a:rPr lang="en-US" sz="3000" dirty="0"/>
              <a:t>: English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Kathryn H. Martin </a:t>
            </a:r>
            <a:r>
              <a:rPr lang="en-US" sz="3000" dirty="0"/>
              <a:t>: Biology</a:t>
            </a:r>
          </a:p>
          <a:p>
            <a:pPr>
              <a:spcBef>
                <a:spcPts val="500"/>
              </a:spcBef>
            </a:pPr>
            <a:r>
              <a:rPr lang="en-US" sz="3200" b="1" dirty="0"/>
              <a:t>DeWight R. Middleton </a:t>
            </a:r>
            <a:r>
              <a:rPr lang="en-US" sz="3000" dirty="0"/>
              <a:t>: </a:t>
            </a:r>
            <a:r>
              <a:rPr lang="en-US" sz="3000" dirty="0" smtClean="0"/>
              <a:t>Anthropology/ </a:t>
            </a:r>
          </a:p>
          <a:p>
            <a:pPr>
              <a:spcBef>
                <a:spcPts val="500"/>
              </a:spcBef>
            </a:pPr>
            <a:r>
              <a:rPr lang="en-US" sz="3000" dirty="0"/>
              <a:t> </a:t>
            </a:r>
            <a:r>
              <a:rPr lang="en-US" sz="3000" dirty="0" smtClean="0"/>
              <a:t>                                                 Sociology</a:t>
            </a:r>
            <a:endParaRPr lang="en-US" sz="3000" dirty="0"/>
          </a:p>
          <a:p>
            <a:pPr>
              <a:spcBef>
                <a:spcPts val="500"/>
              </a:spcBef>
            </a:pPr>
            <a:r>
              <a:rPr lang="en-US" sz="3200" b="1" dirty="0"/>
              <a:t>Paul J. Morman </a:t>
            </a:r>
            <a:r>
              <a:rPr lang="en-US" sz="3000" dirty="0"/>
              <a:t>: Dean, Arts &amp; Sciences</a:t>
            </a:r>
            <a:r>
              <a:rPr lang="en-US" sz="3000" dirty="0" smtClean="0"/>
              <a:t>/ </a:t>
            </a:r>
          </a:p>
          <a:p>
            <a:pPr>
              <a:spcBef>
                <a:spcPts val="500"/>
              </a:spcBef>
            </a:pPr>
            <a:r>
              <a:rPr lang="en-US" sz="3000" dirty="0"/>
              <a:t> </a:t>
            </a:r>
            <a:r>
              <a:rPr lang="en-US" sz="3000" dirty="0" smtClean="0"/>
              <a:t>                              History</a:t>
            </a:r>
            <a:endParaRPr lang="en-US" sz="3000" dirty="0"/>
          </a:p>
          <a:p>
            <a:pPr>
              <a:spcBef>
                <a:spcPts val="900"/>
              </a:spcBef>
            </a:pPr>
            <a:r>
              <a:rPr lang="en-US" sz="3200" b="1" dirty="0"/>
              <a:t>Lewis B. O'Donnell </a:t>
            </a:r>
            <a:r>
              <a:rPr lang="en-US" sz="3000" dirty="0"/>
              <a:t>: </a:t>
            </a:r>
            <a:r>
              <a:rPr lang="en-US" sz="3000" dirty="0" smtClean="0"/>
              <a:t>Communication Studies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772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14:conveyor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1331" y="354842"/>
            <a:ext cx="8420669" cy="60247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3200" b="1" dirty="0"/>
              <a:t>Peter Hertz-Ohmes </a:t>
            </a:r>
            <a:r>
              <a:rPr lang="en-US" sz="3000" dirty="0"/>
              <a:t>: Foreign Languages &amp; </a:t>
            </a:r>
          </a:p>
          <a:p>
            <a:pPr>
              <a:spcBef>
                <a:spcPts val="500"/>
              </a:spcBef>
            </a:pPr>
            <a:r>
              <a:rPr lang="en-US" sz="3000" dirty="0"/>
              <a:t>                                      </a:t>
            </a:r>
            <a:r>
              <a:rPr lang="en-US" sz="3000" dirty="0" smtClean="0"/>
              <a:t>     Literature</a:t>
            </a:r>
            <a:endParaRPr lang="en-US" sz="3000" dirty="0"/>
          </a:p>
          <a:p>
            <a:pPr>
              <a:spcBef>
                <a:spcPts val="900"/>
              </a:spcBef>
            </a:pPr>
            <a:r>
              <a:rPr lang="en-US" sz="3200" b="1" dirty="0" smtClean="0"/>
              <a:t>Augustine </a:t>
            </a:r>
            <a:r>
              <a:rPr lang="en-US" sz="3200" b="1" dirty="0"/>
              <a:t>Silveria, Jr. </a:t>
            </a:r>
            <a:r>
              <a:rPr lang="en-US" sz="3000" dirty="0"/>
              <a:t>: Chemistry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M. Estelle Smith </a:t>
            </a:r>
            <a:r>
              <a:rPr lang="en-US" sz="3000" dirty="0"/>
              <a:t>: Anthropology/Sociology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Larry Spizman </a:t>
            </a:r>
            <a:r>
              <a:rPr lang="en-US" sz="3000" dirty="0"/>
              <a:t>: Economics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Mary Frances Stuck </a:t>
            </a:r>
            <a:r>
              <a:rPr lang="en-US" sz="3000" dirty="0"/>
              <a:t>: Public Justice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Waduwawatte Sumathipala </a:t>
            </a:r>
            <a:r>
              <a:rPr lang="en-US" sz="3000" dirty="0"/>
              <a:t>: Earth Sciences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Lewis Turco </a:t>
            </a:r>
            <a:r>
              <a:rPr lang="en-US" sz="3000" dirty="0"/>
              <a:t>: English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Alvin M. Westcott </a:t>
            </a:r>
            <a:r>
              <a:rPr lang="en-US" sz="3000" dirty="0"/>
              <a:t>: Elementary Education</a:t>
            </a:r>
          </a:p>
          <a:p>
            <a:pPr>
              <a:spcBef>
                <a:spcPts val="900"/>
              </a:spcBef>
            </a:pPr>
            <a:r>
              <a:rPr lang="en-US" sz="3200" b="1" dirty="0"/>
              <a:t>Leigh Allison Wilson </a:t>
            </a:r>
            <a:r>
              <a:rPr lang="en-US" sz="3000" dirty="0"/>
              <a:t>: </a:t>
            </a:r>
            <a:r>
              <a:rPr lang="en-US" sz="3000" dirty="0" smtClean="0"/>
              <a:t>English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9276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14:conveyor dir="l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1824559"/>
            <a:ext cx="12191999" cy="194076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600" b="0" dirty="0"/>
              <a:t>To the following </a:t>
            </a:r>
            <a:r>
              <a:rPr lang="en-US" sz="6600" b="0" dirty="0" smtClean="0"/>
              <a:t>sponsors</a:t>
            </a:r>
          </a:p>
          <a:p>
            <a:pPr algn="ctr">
              <a:lnSpc>
                <a:spcPct val="80000"/>
              </a:lnSpc>
            </a:pPr>
            <a:r>
              <a:rPr lang="en-US" sz="6600" b="0" dirty="0" smtClean="0"/>
              <a:t>of the </a:t>
            </a:r>
            <a:r>
              <a:rPr lang="en-US" sz="6600" b="0" dirty="0"/>
              <a:t>25</a:t>
            </a:r>
            <a:r>
              <a:rPr lang="en-US" sz="6600" b="0" baseline="30000" dirty="0"/>
              <a:t>th</a:t>
            </a:r>
            <a:r>
              <a:rPr lang="en-US" sz="6600" b="0" dirty="0"/>
              <a:t> Anniversary </a:t>
            </a:r>
            <a:r>
              <a:rPr lang="en-US" sz="6600" b="0" dirty="0" smtClean="0"/>
              <a:t>Reception!</a:t>
            </a:r>
            <a:endParaRPr lang="en-US" sz="6600" b="0" dirty="0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0" y="3884079"/>
            <a:ext cx="12192000" cy="33776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8000" b="1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60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71" indent="-365751">
              <a:buSzPct val="94000"/>
              <a:buFont typeface="Arial" panose="020B0604020202020204" pitchFamily="34" charset="0"/>
              <a:buChar char="•"/>
            </a:pPr>
            <a:r>
              <a:rPr lang="en-US" dirty="0"/>
              <a:t>President Deborah Stanley</a:t>
            </a:r>
          </a:p>
          <a:p>
            <a:pPr marL="1142971" indent="-365751">
              <a:buSzPct val="94000"/>
              <a:buFont typeface="Arial" panose="020B0604020202020204" pitchFamily="34" charset="0"/>
              <a:buChar char="•"/>
            </a:pPr>
            <a:r>
              <a:rPr lang="en-US" dirty="0"/>
              <a:t>United University </a:t>
            </a:r>
            <a:r>
              <a:rPr lang="en-US" dirty="0" smtClean="0"/>
              <a:t>Professions</a:t>
            </a:r>
            <a:endParaRPr lang="en-US" dirty="0"/>
          </a:p>
          <a:p>
            <a:pPr marL="1142971" indent="-365751">
              <a:buSzPct val="94000"/>
              <a:buFont typeface="Arial" panose="020B0604020202020204" pitchFamily="34" charset="0"/>
              <a:buChar char="•"/>
            </a:pPr>
            <a:r>
              <a:rPr lang="en-US" dirty="0"/>
              <a:t>Penfield Library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3" y="3"/>
            <a:ext cx="12191999" cy="1400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8000" b="1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60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/>
              <a:t>Thank </a:t>
            </a:r>
            <a:r>
              <a:rPr lang="en-US" sz="8800" dirty="0" smtClean="0"/>
              <a:t>You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66350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ageCurlDouble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1984225"/>
            <a:ext cx="12191998" cy="2228123"/>
          </a:xfrm>
        </p:spPr>
        <p:txBody>
          <a:bodyPr>
            <a:normAutofit/>
          </a:bodyPr>
          <a:lstStyle/>
          <a:p>
            <a:pPr algn="ctr"/>
            <a:r>
              <a:rPr lang="en-US" sz="6600" b="0" dirty="0"/>
              <a:t>To our Music and Art faculty</a:t>
            </a:r>
          </a:p>
          <a:p>
            <a:pPr algn="ctr"/>
            <a:r>
              <a:rPr lang="en-US" sz="6600" b="0" dirty="0"/>
              <a:t>for sharing their creative talents! 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3" y="3974841"/>
            <a:ext cx="12192000" cy="28831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8000" b="1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60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71" indent="-365751">
              <a:buSzPct val="94000"/>
              <a:buFont typeface="Arial" panose="020B0604020202020204" pitchFamily="34" charset="0"/>
              <a:buChar char="•"/>
            </a:pPr>
            <a:r>
              <a:rPr lang="en-US" dirty="0"/>
              <a:t>Music by Oswego Jazz Project</a:t>
            </a:r>
          </a:p>
          <a:p>
            <a:pPr marL="1142971" indent="-365751">
              <a:buSzPct val="94000"/>
              <a:buFont typeface="Arial" panose="020B0604020202020204" pitchFamily="34" charset="0"/>
              <a:buChar char="•"/>
            </a:pPr>
            <a:r>
              <a:rPr lang="en-US" dirty="0"/>
              <a:t>Café Exhibit by Oswego Art Department Faculty 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3" y="3"/>
            <a:ext cx="12191999" cy="1400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8000" b="1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60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/>
              <a:t>Thank </a:t>
            </a:r>
            <a:r>
              <a:rPr lang="en-US" sz="8800" dirty="0" smtClean="0"/>
              <a:t>You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664476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ageCurlDouble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667705"/>
            <a:ext cx="12192000" cy="1334279"/>
          </a:xfrm>
        </p:spPr>
        <p:txBody>
          <a:bodyPr>
            <a:normAutofit/>
          </a:bodyPr>
          <a:lstStyle/>
          <a:p>
            <a:pPr algn="ctr"/>
            <a:r>
              <a:rPr lang="en-US" sz="6600" b="0" dirty="0"/>
              <a:t>To all who worked </a:t>
            </a:r>
            <a:r>
              <a:rPr lang="en-US" sz="6600" b="0" dirty="0" smtClean="0"/>
              <a:t>to produce </a:t>
            </a:r>
            <a:r>
              <a:rPr lang="en-US" sz="6600" b="0" dirty="0"/>
              <a:t>this display.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0" y="4001984"/>
            <a:ext cx="12192000" cy="2856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8000" b="1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60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71" indent="-365751">
              <a:buSzPct val="94000"/>
              <a:buFont typeface="Arial" panose="020B0604020202020204" pitchFamily="34" charset="0"/>
              <a:buChar char="•"/>
            </a:pPr>
            <a:r>
              <a:rPr lang="en-US" dirty="0"/>
              <a:t>Penfield Librarians and Staff </a:t>
            </a:r>
          </a:p>
          <a:p>
            <a:pPr marL="1142971" indent="-365751">
              <a:buSzPct val="94000"/>
              <a:buFont typeface="Arial" panose="020B0604020202020204" pitchFamily="34" charset="0"/>
              <a:buChar char="•"/>
            </a:pPr>
            <a:r>
              <a:rPr lang="en-US" dirty="0"/>
              <a:t>Jim </a:t>
            </a:r>
            <a:r>
              <a:rPr lang="en-US" dirty="0" smtClean="0"/>
              <a:t>Russell </a:t>
            </a:r>
            <a:r>
              <a:rPr lang="en-US" dirty="0"/>
              <a:t>for faculty photos 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3" y="3"/>
            <a:ext cx="12191999" cy="1400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8000" b="1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60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4800" kern="12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/>
              <a:t>Thank </a:t>
            </a:r>
            <a:r>
              <a:rPr lang="en-US" sz="8800" dirty="0" smtClean="0"/>
              <a:t>You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959531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ageCurlDouble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2392</TotalTime>
  <Words>3890</Words>
  <Application>Microsoft Office PowerPoint</Application>
  <PresentationFormat>Widescreen</PresentationFormat>
  <Paragraphs>543</Paragraphs>
  <Slides>101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8" baseType="lpstr">
      <vt:lpstr>Arial</vt:lpstr>
      <vt:lpstr>Calibri</vt:lpstr>
      <vt:lpstr>Rockwell</vt:lpstr>
      <vt:lpstr>Rockwell Condensed</vt:lpstr>
      <vt:lpstr>Times New Roman</vt:lpstr>
      <vt:lpstr>Wingdings</vt:lpstr>
      <vt:lpstr>Wood Type</vt:lpstr>
      <vt:lpstr>Display to  Archives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Robert Auler</vt:lpstr>
      <vt:lpstr>Nergis Aziz</vt:lpstr>
      <vt:lpstr>Nergis Aziz</vt:lpstr>
      <vt:lpstr>Nergis Aziz</vt:lpstr>
      <vt:lpstr>Nergis Aziz</vt:lpstr>
      <vt:lpstr>Evelyn Benavides</vt:lpstr>
      <vt:lpstr>Marcia Burrell</vt:lpstr>
      <vt:lpstr>Robert Card</vt:lpstr>
      <vt:lpstr>Anthony Contento</vt:lpstr>
      <vt:lpstr>Otilia Cortez</vt:lpstr>
      <vt:lpstr>Pamela Cox</vt:lpstr>
      <vt:lpstr>Craig Delancey</vt:lpstr>
      <vt:lpstr>Tim Delaney</vt:lpstr>
      <vt:lpstr>Tim Delaney</vt:lpstr>
      <vt:lpstr>Jacob Dodd</vt:lpstr>
      <vt:lpstr>Jacob Dodd</vt:lpstr>
      <vt:lpstr>Kristen Campbell       Eichhorn</vt:lpstr>
      <vt:lpstr>Barry Friedman</vt:lpstr>
      <vt:lpstr>Barry Friedman</vt:lpstr>
      <vt:lpstr>Barry Friedman</vt:lpstr>
      <vt:lpstr>Barry Friedman</vt:lpstr>
      <vt:lpstr>Barry Friedman</vt:lpstr>
      <vt:lpstr>Barry Friedman</vt:lpstr>
      <vt:lpstr>Barry Friedman</vt:lpstr>
      <vt:lpstr>Jean Hallagan</vt:lpstr>
      <vt:lpstr>C. Eric Hellquist</vt:lpstr>
      <vt:lpstr>C. Eric Hellquist</vt:lpstr>
      <vt:lpstr>Carolina Ilie</vt:lpstr>
      <vt:lpstr>Miriam JimÉnez</vt:lpstr>
      <vt:lpstr>Kathryn      Johns-Masten</vt:lpstr>
      <vt:lpstr>Kathryn      Johns-Masten</vt:lpstr>
      <vt:lpstr>Valentina Kozlova</vt:lpstr>
      <vt:lpstr>Mark Kulikowski</vt:lpstr>
      <vt:lpstr>John Laundre</vt:lpstr>
      <vt:lpstr>John Laundre</vt:lpstr>
      <vt:lpstr>Kitty Macey</vt:lpstr>
      <vt:lpstr>Faith Maina</vt:lpstr>
      <vt:lpstr>Ulises Mejias</vt:lpstr>
      <vt:lpstr>Sarfraz Mian</vt:lpstr>
      <vt:lpstr>Rebecca Mushtare</vt:lpstr>
      <vt:lpstr>Ampalavanar       Nanthakumar</vt:lpstr>
      <vt:lpstr>Ampalavanar       Nanthakumar</vt:lpstr>
      <vt:lpstr>James Pagano</vt:lpstr>
      <vt:lpstr>James Pagano</vt:lpstr>
      <vt:lpstr>James Pagano</vt:lpstr>
      <vt:lpstr>James Pagano</vt:lpstr>
      <vt:lpstr>James Pagano</vt:lpstr>
      <vt:lpstr>Eugene Perticone,                                        Emeritus</vt:lpstr>
      <vt:lpstr>Brett Rathbun</vt:lpstr>
      <vt:lpstr>Brett Rathbun</vt:lpstr>
      <vt:lpstr>Paul Roodin</vt:lpstr>
      <vt:lpstr>Bennet Schaber</vt:lpstr>
      <vt:lpstr>Damian Schofield</vt:lpstr>
      <vt:lpstr>Damian Schofield</vt:lpstr>
      <vt:lpstr>Damian Schofield</vt:lpstr>
      <vt:lpstr>Damian Schofield</vt:lpstr>
      <vt:lpstr>Damian Schofield</vt:lpstr>
      <vt:lpstr>Damian Schofield</vt:lpstr>
      <vt:lpstr>Damian Schofield</vt:lpstr>
      <vt:lpstr>Damian Schofield</vt:lpstr>
      <vt:lpstr>Marilynn Smiley</vt:lpstr>
      <vt:lpstr>Alfred Stamm</vt:lpstr>
      <vt:lpstr>Scott Steiger</vt:lpstr>
      <vt:lpstr>Scott Steiger</vt:lpstr>
      <vt:lpstr>Barbara Streets</vt:lpstr>
      <vt:lpstr>Emily Thompson</vt:lpstr>
      <vt:lpstr>Paul Tomascak</vt:lpstr>
      <vt:lpstr>Thomas Tribunella</vt:lpstr>
      <vt:lpstr>Thomas Tribunella</vt:lpstr>
      <vt:lpstr>Lewis Turco, Emeritus  </vt:lpstr>
      <vt:lpstr>Lewis Turco, Emeritus  </vt:lpstr>
      <vt:lpstr>Lewis Turco, Emeritus  </vt:lpstr>
      <vt:lpstr>Lewis Turco, Emeritus  </vt:lpstr>
      <vt:lpstr>Lewis Turco, Emeritus   (Writing as Wesli Court)</vt:lpstr>
      <vt:lpstr>Cheryl Wilkins-Mitchell</vt:lpstr>
      <vt:lpstr>Cheryl Wilkins-Mitchell</vt:lpstr>
      <vt:lpstr>Cheryl Wilkins-Mitchell</vt:lpstr>
      <vt:lpstr>K. Brad Wray</vt:lpstr>
      <vt:lpstr>K. Brad Wray</vt:lpstr>
      <vt:lpstr>K. Brad Wray</vt:lpstr>
      <vt:lpstr>K. Brad Wray</vt:lpstr>
      <vt:lpstr>K. Brad Wray</vt:lpstr>
      <vt:lpstr>Harrison Yang</vt:lpstr>
      <vt:lpstr>Jason Zenor</vt:lpstr>
      <vt:lpstr>Jason Zenor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Want a Closer look at  the 2013 contributions? Go to:   www.oswego.edu/library/archives.html</vt:lpstr>
    </vt:vector>
  </TitlesOfParts>
  <Company>SUNY Oswego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Display to Archives 2013</dc:title>
  <dc:creator>Library Reference Desk</dc:creator>
  <cp:lastModifiedBy>Library Reference Desk</cp:lastModifiedBy>
  <cp:revision>202</cp:revision>
  <cp:lastPrinted>2014-01-21T18:37:44Z</cp:lastPrinted>
  <dcterms:created xsi:type="dcterms:W3CDTF">2013-11-26T21:00:03Z</dcterms:created>
  <dcterms:modified xsi:type="dcterms:W3CDTF">2014-02-19T21:31:44Z</dcterms:modified>
</cp:coreProperties>
</file>