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0"/>
  </p:notesMasterIdLst>
  <p:handoutMasterIdLst>
    <p:handoutMasterId r:id="rId81"/>
  </p:handoutMasterIdLst>
  <p:sldIdLst>
    <p:sldId id="440" r:id="rId2"/>
    <p:sldId id="366" r:id="rId3"/>
    <p:sldId id="367" r:id="rId4"/>
    <p:sldId id="368" r:id="rId5"/>
    <p:sldId id="370" r:id="rId6"/>
    <p:sldId id="456" r:id="rId7"/>
    <p:sldId id="458" r:id="rId8"/>
    <p:sldId id="460" r:id="rId9"/>
    <p:sldId id="461" r:id="rId10"/>
    <p:sldId id="442" r:id="rId11"/>
    <p:sldId id="509" r:id="rId12"/>
    <p:sldId id="444" r:id="rId13"/>
    <p:sldId id="386" r:id="rId14"/>
    <p:sldId id="466" r:id="rId15"/>
    <p:sldId id="467" r:id="rId16"/>
    <p:sldId id="388" r:id="rId17"/>
    <p:sldId id="504" r:id="rId18"/>
    <p:sldId id="445" r:id="rId19"/>
    <p:sldId id="267" r:id="rId20"/>
    <p:sldId id="443" r:id="rId21"/>
    <p:sldId id="446" r:id="rId22"/>
    <p:sldId id="396" r:id="rId23"/>
    <p:sldId id="468" r:id="rId24"/>
    <p:sldId id="469" r:id="rId25"/>
    <p:sldId id="432" r:id="rId26"/>
    <p:sldId id="447" r:id="rId27"/>
    <p:sldId id="472" r:id="rId28"/>
    <p:sldId id="473" r:id="rId29"/>
    <p:sldId id="471" r:id="rId30"/>
    <p:sldId id="475" r:id="rId31"/>
    <p:sldId id="476" r:id="rId32"/>
    <p:sldId id="477" r:id="rId33"/>
    <p:sldId id="474" r:id="rId34"/>
    <p:sldId id="505" r:id="rId35"/>
    <p:sldId id="269" r:id="rId36"/>
    <p:sldId id="454" r:id="rId37"/>
    <p:sldId id="455" r:id="rId38"/>
    <p:sldId id="271" r:id="rId39"/>
    <p:sldId id="479" r:id="rId40"/>
    <p:sldId id="480" r:id="rId41"/>
    <p:sldId id="481" r:id="rId42"/>
    <p:sldId id="482" r:id="rId43"/>
    <p:sldId id="305" r:id="rId44"/>
    <p:sldId id="484" r:id="rId45"/>
    <p:sldId id="485" r:id="rId46"/>
    <p:sldId id="486" r:id="rId47"/>
    <p:sldId id="487" r:id="rId48"/>
    <p:sldId id="488" r:id="rId49"/>
    <p:sldId id="489" r:id="rId50"/>
    <p:sldId id="483" r:id="rId51"/>
    <p:sldId id="449" r:id="rId52"/>
    <p:sldId id="490" r:id="rId53"/>
    <p:sldId id="312" r:id="rId54"/>
    <p:sldId id="492" r:id="rId55"/>
    <p:sldId id="493" r:id="rId56"/>
    <p:sldId id="383" r:id="rId57"/>
    <p:sldId id="424" r:id="rId58"/>
    <p:sldId id="450" r:id="rId59"/>
    <p:sldId id="494" r:id="rId60"/>
    <p:sldId id="495" r:id="rId61"/>
    <p:sldId id="324" r:id="rId62"/>
    <p:sldId id="451" r:id="rId63"/>
    <p:sldId id="452" r:id="rId64"/>
    <p:sldId id="453" r:id="rId65"/>
    <p:sldId id="276" r:id="rId66"/>
    <p:sldId id="507" r:id="rId67"/>
    <p:sldId id="506" r:id="rId68"/>
    <p:sldId id="497" r:id="rId69"/>
    <p:sldId id="508" r:id="rId70"/>
    <p:sldId id="498" r:id="rId71"/>
    <p:sldId id="499" r:id="rId72"/>
    <p:sldId id="500" r:id="rId73"/>
    <p:sldId id="501" r:id="rId74"/>
    <p:sldId id="502" r:id="rId75"/>
    <p:sldId id="279" r:id="rId76"/>
    <p:sldId id="398" r:id="rId77"/>
    <p:sldId id="503" r:id="rId78"/>
    <p:sldId id="439" r:id="rId7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0E60C9F4-9C12-4A31-8234-8A1FB7D30F69}">
          <p14:sldIdLst>
            <p14:sldId id="440"/>
          </p14:sldIdLst>
        </p14:section>
        <p14:section name="List of Contributors by Department" id="{36E4F33B-DE6C-4865-A555-82777C5CDEB5}">
          <p14:sldIdLst>
            <p14:sldId id="366"/>
            <p14:sldId id="367"/>
            <p14:sldId id="368"/>
            <p14:sldId id="370"/>
            <p14:sldId id="456"/>
            <p14:sldId id="458"/>
            <p14:sldId id="460"/>
            <p14:sldId id="461"/>
          </p14:sldIdLst>
        </p14:section>
        <p14:section name="Contributors (Alphabetical Order)" id="{A2EFFE7A-9310-4418-A13F-36AD65653A87}">
          <p14:sldIdLst>
            <p14:sldId id="442"/>
            <p14:sldId id="509"/>
            <p14:sldId id="444"/>
            <p14:sldId id="386"/>
            <p14:sldId id="466"/>
            <p14:sldId id="467"/>
            <p14:sldId id="388"/>
            <p14:sldId id="504"/>
            <p14:sldId id="445"/>
            <p14:sldId id="267"/>
            <p14:sldId id="443"/>
            <p14:sldId id="446"/>
            <p14:sldId id="396"/>
            <p14:sldId id="468"/>
            <p14:sldId id="469"/>
            <p14:sldId id="432"/>
            <p14:sldId id="447"/>
            <p14:sldId id="472"/>
            <p14:sldId id="473"/>
            <p14:sldId id="471"/>
            <p14:sldId id="475"/>
            <p14:sldId id="476"/>
            <p14:sldId id="477"/>
            <p14:sldId id="474"/>
            <p14:sldId id="505"/>
            <p14:sldId id="269"/>
            <p14:sldId id="454"/>
            <p14:sldId id="455"/>
            <p14:sldId id="271"/>
            <p14:sldId id="479"/>
            <p14:sldId id="480"/>
            <p14:sldId id="481"/>
            <p14:sldId id="482"/>
            <p14:sldId id="305"/>
            <p14:sldId id="484"/>
            <p14:sldId id="485"/>
            <p14:sldId id="486"/>
            <p14:sldId id="487"/>
            <p14:sldId id="488"/>
            <p14:sldId id="489"/>
            <p14:sldId id="483"/>
            <p14:sldId id="449"/>
            <p14:sldId id="490"/>
            <p14:sldId id="312"/>
            <p14:sldId id="492"/>
            <p14:sldId id="493"/>
            <p14:sldId id="383"/>
            <p14:sldId id="424"/>
            <p14:sldId id="450"/>
            <p14:sldId id="494"/>
            <p14:sldId id="495"/>
            <p14:sldId id="324"/>
            <p14:sldId id="451"/>
            <p14:sldId id="452"/>
            <p14:sldId id="453"/>
            <p14:sldId id="276"/>
            <p14:sldId id="507"/>
            <p14:sldId id="506"/>
            <p14:sldId id="497"/>
            <p14:sldId id="508"/>
            <p14:sldId id="498"/>
            <p14:sldId id="499"/>
            <p14:sldId id="500"/>
            <p14:sldId id="501"/>
            <p14:sldId id="502"/>
            <p14:sldId id="279"/>
            <p14:sldId id="398"/>
            <p14:sldId id="503"/>
          </p14:sldIdLst>
        </p14:section>
        <p14:section name="How to Find Out More" id="{B40BFD32-5C52-4249-888F-71BCAD28FA80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C6600"/>
    <a:srgbClr val="FF9900"/>
    <a:srgbClr val="FFC000"/>
    <a:srgbClr val="FF9933"/>
    <a:srgbClr val="FFCC00"/>
    <a:srgbClr val="F7F6F6"/>
    <a:srgbClr val="EEEBEB"/>
    <a:srgbClr val="FFFFFF"/>
    <a:srgbClr val="D1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4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67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104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192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A49272-9363-4DB3-AD6A-90033429698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3FD822-5219-491D-8700-45819B1E1F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8E703-C7BC-44D0-A6FF-9DA2B03DCF93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FCF41-4751-4E6C-B096-879E89C943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1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FCF41-4751-4E6C-B096-879E89C9436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7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5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/>
          <p:cNvGrpSpPr/>
          <p:nvPr userDrawn="1"/>
        </p:nvGrpSpPr>
        <p:grpSpPr>
          <a:xfrm>
            <a:off x="596140" y="1211287"/>
            <a:ext cx="3334592" cy="3408214"/>
            <a:chOff x="9685338" y="4460675"/>
            <a:chExt cx="1080904" cy="1080902"/>
          </a:xfrm>
        </p:grpSpPr>
        <p:sp>
          <p:nvSpPr>
            <p:cNvPr id="16" name="Oval 15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grpSp>
        <p:nvGrpSpPr>
          <p:cNvPr id="10" name="Group 9"/>
          <p:cNvGrpSpPr/>
          <p:nvPr userDrawn="1"/>
        </p:nvGrpSpPr>
        <p:grpSpPr>
          <a:xfrm>
            <a:off x="863026" y="1511331"/>
            <a:ext cx="2768376" cy="2836207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8978" y="1432223"/>
            <a:ext cx="5709541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05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41184" y="1870159"/>
            <a:ext cx="2012059" cy="2093308"/>
          </a:xfrm>
          <a:prstGeom prst="ellipse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90150" y="1493203"/>
            <a:ext cx="2768376" cy="28250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Celebrating  25  Years of Scholarly &amp; Creative Activity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8"/>
            <a:ext cx="2644309" cy="365125"/>
          </a:xfrm>
        </p:spPr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8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1" y="2506133"/>
            <a:ext cx="1188299" cy="720332"/>
          </a:xfrm>
        </p:spPr>
        <p:txBody>
          <a:bodyPr/>
          <a:lstStyle>
            <a:lvl1pPr>
              <a:defRPr sz="2800"/>
            </a:lvl1pPr>
          </a:lstStyle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2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2A - smal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917992"/>
            <a:ext cx="12192000" cy="1940011"/>
          </a:xfrm>
        </p:spPr>
        <p:txBody>
          <a:bodyPr anchor="t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  <a:ln>
            <a:noFill/>
          </a:ln>
        </p:spPr>
        <p:txBody>
          <a:bodyPr>
            <a:normAutofit/>
          </a:bodyPr>
          <a:lstStyle>
            <a:lvl1pPr>
              <a:defRPr b="1">
                <a:ln>
                  <a:solidFill>
                    <a:schemeClr val="bg1"/>
                  </a:solidFill>
                </a:ln>
              </a:defRPr>
            </a:lvl1pPr>
          </a:lstStyle>
          <a:p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  <a:ln>
            <a:noFill/>
          </a:ln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000">
                <a:ln w="9525">
                  <a:solidFill>
                    <a:schemeClr val="bg1"/>
                  </a:solidFill>
                </a:ln>
                <a:latin typeface="+mj-lt"/>
              </a:defRPr>
            </a:lvl1pPr>
          </a:lstStyle>
          <a:p>
            <a:pPr lvl="0"/>
            <a:r>
              <a:rPr lang="en-US" dirty="0" smtClean="0"/>
              <a:t>Click to edit </a:t>
            </a:r>
          </a:p>
          <a:p>
            <a:pPr lvl="0"/>
            <a:r>
              <a:rPr lang="en-US" dirty="0" smtClean="0"/>
              <a:t> 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4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2A - lar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47" t="21484" r="481" b="3515"/>
          <a:stretch/>
        </p:blipFill>
        <p:spPr>
          <a:xfrm>
            <a:off x="1" y="3466534"/>
            <a:ext cx="12192000" cy="152145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3466533"/>
            <a:ext cx="12192001" cy="3391471"/>
          </a:xfrm>
        </p:spPr>
        <p:txBody>
          <a:bodyPr anchor="t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  <a:ln>
            <a:noFill/>
          </a:ln>
        </p:spPr>
        <p:txBody>
          <a:bodyPr>
            <a:normAutofit/>
          </a:bodyPr>
          <a:lstStyle>
            <a:lvl1pPr>
              <a:defRPr b="1"/>
            </a:lvl1pPr>
          </a:lstStyle>
          <a:p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  <a:ln>
            <a:noFill/>
          </a:ln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000">
                <a:ln w="9525">
                  <a:solidFill>
                    <a:schemeClr val="bg1"/>
                  </a:solidFill>
                </a:ln>
                <a:latin typeface="+mj-lt"/>
              </a:defRPr>
            </a:lvl1pPr>
          </a:lstStyle>
          <a:p>
            <a:pPr lvl="0"/>
            <a:r>
              <a:rPr lang="en-US" dirty="0" smtClean="0"/>
              <a:t>Click to edit </a:t>
            </a:r>
          </a:p>
          <a:p>
            <a:pPr lvl="0"/>
            <a:r>
              <a:rPr lang="en-US" dirty="0" smtClean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7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D2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84558" y="4201362"/>
            <a:ext cx="814388" cy="8209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77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62874" y="6135619"/>
            <a:ext cx="681418" cy="681418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58461" y="6230128"/>
            <a:ext cx="490243" cy="492399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303741" y="5773000"/>
            <a:ext cx="3888259" cy="10850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/>
              <a:t>Celebrating Scholarly &amp; Creative Activity</a:t>
            </a:r>
            <a:endParaRPr lang="en-US" sz="2400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8303739" y="59075"/>
            <a:ext cx="3888259" cy="1446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Display to Archives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01791" y="1360131"/>
            <a:ext cx="3890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+mj-lt"/>
              </a:rPr>
              <a:t>2014 Contributors</a:t>
            </a:r>
            <a:endParaRPr lang="en-US" sz="5000" dirty="0">
              <a:latin typeface="+mj-lt"/>
            </a:endParaRPr>
          </a:p>
        </p:txBody>
      </p:sp>
      <p:sp>
        <p:nvSpPr>
          <p:cNvPr id="15" name="Text Placeholder 3"/>
          <p:cNvSpPr txBox="1">
            <a:spLocks/>
          </p:cNvSpPr>
          <p:nvPr userDrawn="1"/>
        </p:nvSpPr>
        <p:spPr>
          <a:xfrm>
            <a:off x="8301790" y="2930059"/>
            <a:ext cx="3890209" cy="256158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82875" indent="-182875" algn="l" defTabSz="91437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Reception: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4/15/2015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12:00-1:30pm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Gallery Corner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2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16203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44835" y="6272787"/>
            <a:ext cx="376392" cy="378047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665784" y="5856976"/>
            <a:ext cx="3526216" cy="83258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Celebrating 25 Years of Scholarly Activity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/>
          <a:srcRect t="51535"/>
          <a:stretch/>
        </p:blipFill>
        <p:spPr>
          <a:xfrm>
            <a:off x="8516203" y="4"/>
            <a:ext cx="3677124" cy="13410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516203" y="1341063"/>
            <a:ext cx="3675797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know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some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our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9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collection?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1988-1989)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38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3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16203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44835" y="6272787"/>
            <a:ext cx="376392" cy="378047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665784" y="5856976"/>
            <a:ext cx="3526216" cy="83258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alpha val="57000"/>
                  </a:schemeClr>
                </a:solidFill>
              </a:rPr>
              <a:t>Celebrating 25 Years of Scholarly Activity</a:t>
            </a:r>
            <a:endParaRPr lang="en-US" sz="2400" dirty="0">
              <a:solidFill>
                <a:schemeClr val="tx1">
                  <a:alpha val="57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516203" y="1341063"/>
            <a:ext cx="3675797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know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some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our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9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collection?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1988-1989)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8516203" y="0"/>
            <a:ext cx="3675797" cy="1334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ln>
                  <a:solidFill>
                    <a:schemeClr val="tx1"/>
                  </a:solidFill>
                </a:ln>
                <a:blipFill dpi="0" rotWithShape="1">
                  <a:blip r:embed="rId7">
                    <a:alphaModFix am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Display to Archives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3.1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16203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44835" y="6272787"/>
            <a:ext cx="376392" cy="378047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665784" y="5856976"/>
            <a:ext cx="3526216" cy="83258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alpha val="57000"/>
                  </a:schemeClr>
                </a:solidFill>
              </a:rPr>
              <a:t>Celebrating 25 Years of Scholarly Activity</a:t>
            </a:r>
            <a:endParaRPr lang="en-US" sz="2400" dirty="0">
              <a:solidFill>
                <a:schemeClr val="tx1">
                  <a:alpha val="57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516202" y="1991745"/>
            <a:ext cx="367579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know </a:t>
            </a:r>
            <a:endParaRPr lang="en-US" sz="4000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some </a:t>
            </a: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our </a:t>
            </a:r>
            <a:endParaRPr lang="en-US" sz="4000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3900" b="1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</a:t>
            </a: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8516203" y="-1"/>
            <a:ext cx="3675797" cy="1823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ln>
                  <a:solidFill>
                    <a:schemeClr val="tx1"/>
                  </a:solidFill>
                </a:ln>
                <a:blipFill dpi="0" rotWithShape="1">
                  <a:blip r:embed="rId7">
                    <a:alphaModFix am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blipFill dpi="0" rotWithShape="1">
                  <a:blip r:embed="rId7">
                    <a:alphaModFix amt="4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</a:rPr>
              <a:t>Display to Archives </a:t>
            </a:r>
          </a:p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(1988-1989) 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36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3.1.1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0" y="5856976"/>
            <a:ext cx="3343212" cy="100102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300" dirty="0" smtClean="0">
                <a:solidFill>
                  <a:schemeClr val="tx1">
                    <a:alpha val="57000"/>
                  </a:schemeClr>
                </a:solidFill>
              </a:rPr>
              <a:t>Celebrating 25 Years of   Scholarly &amp; Creative      Activity</a:t>
            </a:r>
            <a:endParaRPr lang="en-US" sz="2300" dirty="0">
              <a:solidFill>
                <a:schemeClr val="tx1">
                  <a:alpha val="57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" y="2138904"/>
            <a:ext cx="3675797" cy="340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</a:t>
            </a: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remember our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3900" b="1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</a:t>
            </a: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-1" y="0"/>
            <a:ext cx="3675797" cy="1823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alphaModFix am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blipFill dpi="0" rotWithShape="1">
                  <a:blip r:embed="rId4">
                    <a:alphaModFix amt="4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</a:rPr>
              <a:t>Display to Archives </a:t>
            </a:r>
          </a:p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(1988-1989) 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2994377" y="6176582"/>
            <a:ext cx="681418" cy="681418"/>
            <a:chOff x="11361456" y="6195813"/>
            <a:chExt cx="548640" cy="548640"/>
          </a:xfrm>
        </p:grpSpPr>
        <p:sp>
          <p:nvSpPr>
            <p:cNvPr id="15" name="Oval 1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84969" y="6270765"/>
            <a:ext cx="490243" cy="4923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97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- D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" y="4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157552" y="4985508"/>
            <a:ext cx="1701373" cy="1701373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679" y="5094142"/>
            <a:ext cx="1477609" cy="1484106"/>
          </a:xfrm>
          <a:prstGeom prst="ellipse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307941" y="856527"/>
            <a:ext cx="9236599" cy="5416256"/>
          </a:xfrm>
        </p:spPr>
        <p:txBody>
          <a:bodyPr/>
          <a:lstStyle>
            <a:lvl1pPr marL="0" indent="0">
              <a:buNone/>
              <a:defRPr sz="8000" b="1">
                <a:ln>
                  <a:solidFill>
                    <a:schemeClr val="bg1"/>
                  </a:solidFill>
                </a:ln>
                <a:latin typeface="+mj-lt"/>
              </a:defRPr>
            </a:lvl1pPr>
            <a:lvl2pPr>
              <a:defRPr sz="6000">
                <a:ln>
                  <a:solidFill>
                    <a:schemeClr val="bg1"/>
                  </a:solidFill>
                </a:ln>
                <a:latin typeface="+mj-lt"/>
              </a:defRPr>
            </a:lvl2pPr>
            <a:lvl3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3pPr>
            <a:lvl4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4pPr>
            <a:lvl5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- D2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" y="4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307941" y="856527"/>
            <a:ext cx="9236599" cy="5416256"/>
          </a:xfrm>
        </p:spPr>
        <p:txBody>
          <a:bodyPr/>
          <a:lstStyle>
            <a:lvl1pPr marL="0" indent="0">
              <a:buNone/>
              <a:defRPr sz="8000" b="1">
                <a:ln>
                  <a:solidFill>
                    <a:schemeClr val="bg1"/>
                  </a:solidFill>
                </a:ln>
                <a:latin typeface="+mj-lt"/>
              </a:defRPr>
            </a:lvl1pPr>
            <a:lvl2pPr>
              <a:defRPr sz="6000">
                <a:ln>
                  <a:solidFill>
                    <a:schemeClr val="bg1"/>
                  </a:solidFill>
                </a:ln>
                <a:latin typeface="+mj-lt"/>
              </a:defRPr>
            </a:lvl2pPr>
            <a:lvl3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3pPr>
            <a:lvl4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4pPr>
            <a:lvl5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73894" y="73890"/>
            <a:ext cx="2124361" cy="2124361"/>
            <a:chOff x="11361456" y="6195813"/>
            <a:chExt cx="548640" cy="548640"/>
          </a:xfrm>
        </p:grpSpPr>
        <p:sp>
          <p:nvSpPr>
            <p:cNvPr id="12" name="Oval 1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69824" y="260434"/>
            <a:ext cx="1743605" cy="1751272"/>
          </a:xfrm>
          <a:prstGeom prst="ellipse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984511" y="73891"/>
            <a:ext cx="2124361" cy="2124361"/>
            <a:chOff x="11361456" y="6195813"/>
            <a:chExt cx="548640" cy="548640"/>
          </a:xfrm>
        </p:grpSpPr>
        <p:sp>
          <p:nvSpPr>
            <p:cNvPr id="19" name="Oval 1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74888" y="271307"/>
            <a:ext cx="1743605" cy="17512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83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- D2A -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" y="4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463674" y="18526"/>
            <a:ext cx="1701373" cy="1701373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72311" y="127159"/>
            <a:ext cx="1477609" cy="1484106"/>
          </a:xfrm>
          <a:prstGeom prst="ellipse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307941" y="856527"/>
            <a:ext cx="9236599" cy="5416256"/>
          </a:xfrm>
        </p:spPr>
        <p:txBody>
          <a:bodyPr/>
          <a:lstStyle>
            <a:lvl1pPr marL="0" indent="0">
              <a:buNone/>
              <a:defRPr sz="8000" b="1">
                <a:ln>
                  <a:solidFill>
                    <a:schemeClr val="bg1"/>
                  </a:solidFill>
                </a:ln>
                <a:latin typeface="+mj-lt"/>
              </a:defRPr>
            </a:lvl1pPr>
            <a:lvl2pPr>
              <a:defRPr sz="6000">
                <a:ln>
                  <a:solidFill>
                    <a:schemeClr val="bg1"/>
                  </a:solidFill>
                </a:ln>
                <a:latin typeface="+mj-lt"/>
              </a:defRPr>
            </a:lvl2pPr>
            <a:lvl3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3pPr>
            <a:lvl4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4pPr>
            <a:lvl5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3" y="5840"/>
            <a:ext cx="1701373" cy="1701373"/>
            <a:chOff x="11361456" y="6195813"/>
            <a:chExt cx="548640" cy="548640"/>
          </a:xfrm>
        </p:grpSpPr>
        <p:sp>
          <p:nvSpPr>
            <p:cNvPr id="12" name="Oval 1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130" y="114473"/>
            <a:ext cx="1477609" cy="14841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89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10000270" y="4172634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33528" y="4280724"/>
            <a:ext cx="814388" cy="8428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45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2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8728364" y="1502560"/>
            <a:ext cx="2352811" cy="2339767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2"/>
            <a:ext cx="9966960" cy="3821313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50405" y="1820992"/>
            <a:ext cx="1708727" cy="17029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8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8728364" y="1502560"/>
            <a:ext cx="2352811" cy="2339767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2"/>
            <a:ext cx="9966960" cy="3821313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50405" y="1820992"/>
            <a:ext cx="1708727" cy="1702901"/>
          </a:xfrm>
          <a:prstGeom prst="ellipse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890808" y="1660259"/>
            <a:ext cx="2027920" cy="20243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900" dirty="0" smtClean="0">
                <a:solidFill>
                  <a:schemeClr val="bg1"/>
                </a:solidFill>
              </a:rPr>
              <a:t>Celebrating   25   Years  of  Scholarly  &amp;  Creative  Activity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2"/>
            <a:ext cx="9966960" cy="3821313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327546" y="317983"/>
            <a:ext cx="2500519" cy="2568990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6700" y="593592"/>
            <a:ext cx="1922209" cy="19998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38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D2A -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1088136" y="1516925"/>
            <a:ext cx="2615646" cy="2711054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8978" y="1432223"/>
            <a:ext cx="5709541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05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89929" y="1825798"/>
            <a:ext cx="2012059" cy="20933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7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3.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7899" y="1346950"/>
            <a:ext cx="5709541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05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8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D083634-3ECD-4C8A-94AD-75440CB6D815}" type="datetimeFigureOut">
              <a:rPr lang="en-US" smtClean="0"/>
              <a:t>3/31/2015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8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6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71" r:id="rId2"/>
    <p:sldLayoutId id="2147483782" r:id="rId3"/>
    <p:sldLayoutId id="2147483783" r:id="rId4"/>
    <p:sldLayoutId id="2147483779" r:id="rId5"/>
    <p:sldLayoutId id="2147483786" r:id="rId6"/>
    <p:sldLayoutId id="2147483777" r:id="rId7"/>
    <p:sldLayoutId id="2147483784" r:id="rId8"/>
    <p:sldLayoutId id="2147483785" r:id="rId9"/>
    <p:sldLayoutId id="2147483778" r:id="rId10"/>
    <p:sldLayoutId id="2147483758" r:id="rId11"/>
    <p:sldLayoutId id="2147483759" r:id="rId12"/>
    <p:sldLayoutId id="2147483769" r:id="rId13"/>
    <p:sldLayoutId id="2147483768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70" r:id="rId20"/>
    <p:sldLayoutId id="2147483773" r:id="rId21"/>
    <p:sldLayoutId id="2147483774" r:id="rId22"/>
    <p:sldLayoutId id="2147483775" r:id="rId23"/>
    <p:sldLayoutId id="2147483776" r:id="rId24"/>
    <p:sldLayoutId id="2147483765" r:id="rId25"/>
    <p:sldLayoutId id="2147483772" r:id="rId26"/>
    <p:sldLayoutId id="2147483780" r:id="rId27"/>
    <p:sldLayoutId id="2147483781" r:id="rId28"/>
    <p:sldLayoutId id="2147483766" r:id="rId29"/>
    <p:sldLayoutId id="2147483767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37.xml"/><Relationship Id="rId5" Type="http://schemas.openxmlformats.org/officeDocument/2006/relationships/slide" Target="slide63.xml"/><Relationship Id="rId4" Type="http://schemas.openxmlformats.org/officeDocument/2006/relationships/slide" Target="slide7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slide" Target="slide65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64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0.xml"/><Relationship Id="rId5" Type="http://schemas.openxmlformats.org/officeDocument/2006/relationships/slide" Target="slide63.xml"/><Relationship Id="rId4" Type="http://schemas.openxmlformats.org/officeDocument/2006/relationships/slide" Target="slide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slide" Target="slide65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6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4941" y="1346950"/>
            <a:ext cx="6925236" cy="3035808"/>
          </a:xfrm>
        </p:spPr>
        <p:txBody>
          <a:bodyPr/>
          <a:lstStyle/>
          <a:p>
            <a:r>
              <a:rPr lang="en-US" sz="10200" dirty="0" smtClean="0"/>
              <a:t>Display to </a:t>
            </a:r>
            <a:br>
              <a:rPr lang="en-US" sz="10200" dirty="0" smtClean="0"/>
            </a:br>
            <a:r>
              <a:rPr lang="en-US" sz="10200" dirty="0"/>
              <a:t>Archives </a:t>
            </a:r>
            <a:r>
              <a:rPr lang="en-US" sz="10200" dirty="0" smtClean="0"/>
              <a:t>2014</a:t>
            </a:r>
            <a:endParaRPr lang="en-US" sz="1020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928369" y="4381335"/>
            <a:ext cx="10198810" cy="531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Celebrating Scholarly &amp; Creative Activity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268741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4881282"/>
            <a:ext cx="12192000" cy="1594069"/>
          </a:xfrm>
        </p:spPr>
        <p:txBody>
          <a:bodyPr>
            <a:noAutofit/>
          </a:bodyPr>
          <a:lstStyle/>
          <a:p>
            <a:r>
              <a:rPr lang="en-US" sz="2800" dirty="0" smtClean="0"/>
              <a:t>Altschuler</a:t>
            </a:r>
            <a:r>
              <a:rPr lang="en-US" sz="2800" dirty="0"/>
              <a:t>, Bruce. Rev. of </a:t>
            </a:r>
            <a:r>
              <a:rPr lang="en-US" sz="2800" i="1" dirty="0"/>
              <a:t>The President as Commander in Chief: An Essay in Constitutional Vision</a:t>
            </a:r>
            <a:r>
              <a:rPr lang="en-US" sz="2800" dirty="0"/>
              <a:t>.  </a:t>
            </a:r>
            <a:r>
              <a:rPr lang="en-US" sz="2800" i="1" dirty="0"/>
              <a:t>Law and Politics Book Review</a:t>
            </a:r>
            <a:r>
              <a:rPr lang="en-US" sz="2800" dirty="0"/>
              <a:t> 24 (2014): 210-13. </a:t>
            </a:r>
            <a:r>
              <a:rPr lang="en-US" sz="2800" i="1" dirty="0"/>
              <a:t>Law and Politics Book Review</a:t>
            </a:r>
            <a:r>
              <a:rPr lang="en-US" sz="2800" dirty="0"/>
              <a:t>. Web. 4 June 2014</a:t>
            </a:r>
            <a:r>
              <a:rPr lang="en-US" sz="2800" dirty="0" smtClean="0"/>
              <a:t>. &lt;</a:t>
            </a:r>
            <a:r>
              <a:rPr lang="en-US" sz="2800" dirty="0"/>
              <a:t>http://www.lpbr.net/2014/05/the-president-as-commander-in-chief.html</a:t>
            </a:r>
            <a:r>
              <a:rPr lang="en-US" sz="2800" dirty="0" smtClean="0"/>
              <a:t>&gt;. (May 2014)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10417629" cy="2312895"/>
          </a:xfrm>
        </p:spPr>
        <p:txBody>
          <a:bodyPr>
            <a:normAutofit fontScale="90000"/>
          </a:bodyPr>
          <a:lstStyle/>
          <a:p>
            <a:r>
              <a:rPr lang="en-US" sz="8800" dirty="0" smtClean="0"/>
              <a:t>Bruce e. altschuler, </a:t>
            </a:r>
            <a:r>
              <a:rPr lang="en-US" sz="6000" dirty="0" smtClean="0"/>
              <a:t>emeritus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73216" y="2244861"/>
            <a:ext cx="8140293" cy="2742347"/>
          </a:xfrm>
          <a:ln>
            <a:noFill/>
          </a:ln>
        </p:spPr>
        <p:txBody>
          <a:bodyPr/>
          <a:lstStyle/>
          <a:p>
            <a:r>
              <a:rPr lang="en-US" dirty="0" smtClean="0"/>
              <a:t>Political Science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pic>
        <p:nvPicPr>
          <p:cNvPr id="7" name="Picture 2" descr="Bruce Altschul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718" y="155477"/>
            <a:ext cx="1982585" cy="29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556891" y="6499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5557838"/>
            <a:ext cx="12192000" cy="1300162"/>
          </a:xfrm>
        </p:spPr>
        <p:txBody>
          <a:bodyPr>
            <a:noAutofit/>
          </a:bodyPr>
          <a:lstStyle/>
          <a:p>
            <a:r>
              <a:rPr lang="en-US" sz="2800" dirty="0"/>
              <a:t>Altschuler, Bruce E., and Michael A. Genovese, eds. </a:t>
            </a:r>
            <a:r>
              <a:rPr lang="en-US" sz="2800" i="1" dirty="0"/>
              <a:t>Shakespeare and Politics: What a</a:t>
            </a:r>
            <a:r>
              <a:rPr lang="en-US" sz="2800" dirty="0"/>
              <a:t> </a:t>
            </a:r>
            <a:r>
              <a:rPr lang="en-US" sz="2800" i="1" dirty="0" smtClean="0"/>
              <a:t>Sixteenth-Century </a:t>
            </a:r>
            <a:r>
              <a:rPr lang="en-US" sz="2800" i="1" dirty="0"/>
              <a:t>Playwright Can Tell Us about Twenty-first-Century Politics</a:t>
            </a:r>
            <a:r>
              <a:rPr lang="en-US" sz="2800" dirty="0"/>
              <a:t>. Boulder: </a:t>
            </a:r>
            <a:r>
              <a:rPr lang="en-US" sz="2800" dirty="0" smtClean="0"/>
              <a:t>Paradigm</a:t>
            </a:r>
            <a:r>
              <a:rPr lang="en-US" sz="2800" dirty="0"/>
              <a:t>, 2014. Print</a:t>
            </a:r>
            <a:r>
              <a:rPr lang="en-US" sz="2800" dirty="0" smtClean="0"/>
              <a:t>.</a:t>
            </a:r>
            <a:r>
              <a:rPr lang="en-US" sz="2800" dirty="0"/>
              <a:t> (May 2014)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10417629" cy="2312895"/>
          </a:xfrm>
        </p:spPr>
        <p:txBody>
          <a:bodyPr>
            <a:normAutofit fontScale="90000"/>
          </a:bodyPr>
          <a:lstStyle/>
          <a:p>
            <a:r>
              <a:rPr lang="en-US" sz="8800" dirty="0" smtClean="0"/>
              <a:t>Bruce e. altschuler, </a:t>
            </a:r>
            <a:r>
              <a:rPr lang="en-US" sz="6000" dirty="0" smtClean="0"/>
              <a:t>emeritus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73216" y="2244861"/>
            <a:ext cx="8140293" cy="2742347"/>
          </a:xfrm>
          <a:ln>
            <a:noFill/>
          </a:ln>
        </p:spPr>
        <p:txBody>
          <a:bodyPr/>
          <a:lstStyle/>
          <a:p>
            <a:r>
              <a:rPr lang="en-US" dirty="0" smtClean="0"/>
              <a:t>Political Science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pic>
        <p:nvPicPr>
          <p:cNvPr id="7" name="Picture 2" descr="Bruce Altschul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718" y="155477"/>
            <a:ext cx="1982585" cy="29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556891" y="6499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157788"/>
            <a:ext cx="12192000" cy="1700215"/>
          </a:xfrm>
        </p:spPr>
        <p:txBody>
          <a:bodyPr>
            <a:normAutofit fontScale="92500"/>
          </a:bodyPr>
          <a:lstStyle/>
          <a:p>
            <a:r>
              <a:rPr lang="en-US" dirty="0"/>
              <a:t>Andrews, David. </a:t>
            </a:r>
            <a:r>
              <a:rPr lang="en-US" dirty="0" smtClean="0"/>
              <a:t>“Adam Smith’s </a:t>
            </a:r>
            <a:r>
              <a:rPr lang="en-US" dirty="0"/>
              <a:t>Natural Prices, the Gravitation Metaphor, and the Purpose of </a:t>
            </a:r>
            <a:r>
              <a:rPr lang="en-US" dirty="0" smtClean="0"/>
              <a:t>Nature.” </a:t>
            </a:r>
            <a:r>
              <a:rPr lang="en-US" i="1" dirty="0" smtClean="0"/>
              <a:t>Economic </a:t>
            </a:r>
            <a:r>
              <a:rPr lang="en-US" i="1" dirty="0"/>
              <a:t>Thought</a:t>
            </a:r>
            <a:r>
              <a:rPr lang="en-US" dirty="0"/>
              <a:t> 3.1 (2014): 42-55. Print.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David Andrews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Economics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136" y="180679"/>
            <a:ext cx="43883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76775"/>
            <a:ext cx="12192001" cy="2181229"/>
          </a:xfrm>
        </p:spPr>
        <p:txBody>
          <a:bodyPr>
            <a:noAutofit/>
          </a:bodyPr>
          <a:lstStyle/>
          <a:p>
            <a:r>
              <a:rPr lang="en-US" sz="3600" dirty="0"/>
              <a:t>Bacher, Leigh F. </a:t>
            </a:r>
            <a:r>
              <a:rPr lang="en-US" sz="3600" dirty="0" smtClean="0"/>
              <a:t>“Development </a:t>
            </a:r>
            <a:r>
              <a:rPr lang="en-US" sz="3600" dirty="0"/>
              <a:t>and Manipulation of Spontaneous Eye Blinking in the First </a:t>
            </a:r>
            <a:r>
              <a:rPr lang="en-US" sz="3600" dirty="0" smtClean="0"/>
              <a:t>Year: Relationships </a:t>
            </a:r>
            <a:r>
              <a:rPr lang="en-US" sz="3600" dirty="0"/>
              <a:t>to Context and Positive Affect</a:t>
            </a:r>
            <a:r>
              <a:rPr lang="en-US" sz="3600" dirty="0" smtClean="0"/>
              <a:t>.” </a:t>
            </a:r>
            <a:r>
              <a:rPr lang="en-US" sz="3600" i="1" dirty="0"/>
              <a:t>Developmental Psychobiology</a:t>
            </a:r>
            <a:r>
              <a:rPr lang="en-US" sz="3600" dirty="0"/>
              <a:t> 56.4 (2014): 783-96. Print. (May 2014)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Leigh f</a:t>
            </a:r>
            <a:r>
              <a:rPr lang="en-US" sz="8800" dirty="0">
                <a:ln>
                  <a:solidFill>
                    <a:schemeClr val="bg1"/>
                  </a:solidFill>
                </a:ln>
              </a:rPr>
              <a:t>. Bacher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Psychology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7" t="13721" r="22856" b="59448"/>
          <a:stretch/>
        </p:blipFill>
        <p:spPr>
          <a:xfrm>
            <a:off x="9103659" y="150856"/>
            <a:ext cx="2941003" cy="28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Gump, Brooks B., et al. "Low-level Mercury in Children: Associations with Sleep Duration and Cytokines TNF-α and </a:t>
            </a:r>
            <a:r>
              <a:rPr lang="en-US" dirty="0" smtClean="0"/>
              <a:t>IL-6." </a:t>
            </a:r>
            <a:r>
              <a:rPr lang="en-US" i="1" dirty="0"/>
              <a:t>Environmental Research</a:t>
            </a:r>
            <a:r>
              <a:rPr lang="en-US" dirty="0"/>
              <a:t> 134 (2014): 228-32. Print</a:t>
            </a:r>
            <a:r>
              <a:rPr lang="en-US" dirty="0" smtClean="0"/>
              <a:t>. </a:t>
            </a:r>
            <a:r>
              <a:rPr lang="en-US" dirty="0" smtClean="0"/>
              <a:t>(Dec. 2014)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Kestutis Bendinskas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99" y="157163"/>
            <a:ext cx="2324917" cy="3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086350"/>
            <a:ext cx="12192000" cy="1771653"/>
          </a:xfrm>
        </p:spPr>
        <p:txBody>
          <a:bodyPr/>
          <a:lstStyle/>
          <a:p>
            <a:r>
              <a:rPr lang="en-US" dirty="0"/>
              <a:t>Braun, Timothy F., and Lisa M. Glidden. Understanding Energy and Energy Policy. London: Zed Books, 2014. Print. </a:t>
            </a:r>
            <a:r>
              <a:rPr lang="en-US" dirty="0" smtClean="0"/>
              <a:t>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Timothy F. Braun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</a:p>
          <a:p>
            <a:r>
              <a:rPr lang="en-US" dirty="0"/>
              <a:t>	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17" y="1380829"/>
            <a:ext cx="4036664" cy="26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-1" y="4252486"/>
            <a:ext cx="12192001" cy="2191871"/>
          </a:xfrm>
        </p:spPr>
        <p:txBody>
          <a:bodyPr>
            <a:noAutofit/>
          </a:bodyPr>
          <a:lstStyle/>
          <a:p>
            <a:r>
              <a:rPr lang="en-US" sz="3600" i="1" dirty="0"/>
              <a:t>Consort Gems of the Late Renaissance</a:t>
            </a:r>
            <a:r>
              <a:rPr lang="en-US" sz="3600" dirty="0"/>
              <a:t>. The Oswego Recorder Consort. Prod. Dan Wood. Rec. 3 Sept. 2011. CD. The Oswego Recorder Consort is comprised of</a:t>
            </a:r>
            <a:r>
              <a:rPr lang="en-US" sz="3600" dirty="0" smtClean="0"/>
              <a:t>: </a:t>
            </a:r>
            <a:r>
              <a:rPr lang="en-US" sz="3600" dirty="0"/>
              <a:t>John Brunson, Marilynn Smiley, Jane Wright, Burton Phillips.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556892" cy="1600200"/>
          </a:xfrm>
        </p:spPr>
        <p:txBody>
          <a:bodyPr>
            <a:noAutofit/>
          </a:bodyPr>
          <a:lstStyle/>
          <a:p>
            <a:r>
              <a:rPr lang="en-US" sz="7900" dirty="0" smtClean="0">
                <a:ln>
                  <a:solidFill>
                    <a:schemeClr val="bg1"/>
                  </a:solidFill>
                </a:ln>
              </a:rPr>
              <a:t>John Brunson,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emeritus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510139"/>
            <a:ext cx="8140293" cy="2742347"/>
          </a:xfrm>
        </p:spPr>
        <p:txBody>
          <a:bodyPr/>
          <a:lstStyle/>
          <a:p>
            <a:r>
              <a:rPr lang="en-US" dirty="0" smtClean="0"/>
              <a:t>Biological Sciences</a:t>
            </a:r>
            <a:endParaRPr lang="en-US" dirty="0"/>
          </a:p>
          <a:p>
            <a:r>
              <a:rPr lang="en-US" dirty="0"/>
              <a:t> 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129213"/>
            <a:ext cx="12192000" cy="1728790"/>
          </a:xfrm>
        </p:spPr>
        <p:txBody>
          <a:bodyPr>
            <a:normAutofit fontScale="92500"/>
          </a:bodyPr>
          <a:lstStyle/>
          <a:p>
            <a:r>
              <a:rPr lang="en-US" dirty="0"/>
              <a:t>Crider, David. "For Those (Men) About to Rock: Rock Radio and the Crisis of Masculinity." Journal of Radio &amp; Audio Media 21.2 (2014): 258-71. </a:t>
            </a:r>
            <a:r>
              <a:rPr lang="en-US" dirty="0" smtClean="0"/>
              <a:t>Print. (Dec. 2014)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556892" cy="1600200"/>
          </a:xfrm>
        </p:spPr>
        <p:txBody>
          <a:bodyPr>
            <a:noAutofit/>
          </a:bodyPr>
          <a:lstStyle/>
          <a:p>
            <a:r>
              <a:rPr lang="en-US" sz="7900" dirty="0" smtClean="0">
                <a:ln>
                  <a:solidFill>
                    <a:schemeClr val="bg1"/>
                  </a:solidFill>
                </a:ln>
              </a:rPr>
              <a:t>David </a:t>
            </a:r>
            <a:r>
              <a:rPr lang="en-US" sz="8000" dirty="0" smtClean="0"/>
              <a:t>Crider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510139"/>
            <a:ext cx="8140293" cy="2742347"/>
          </a:xfrm>
        </p:spPr>
        <p:txBody>
          <a:bodyPr/>
          <a:lstStyle/>
          <a:p>
            <a:r>
              <a:rPr lang="en-US" dirty="0" smtClean="0"/>
              <a:t>Communication Studies</a:t>
            </a:r>
            <a:endParaRPr lang="en-US" dirty="0"/>
          </a:p>
          <a:p>
            <a:r>
              <a:rPr lang="en-US" dirty="0"/>
              <a:t>  Department</a:t>
            </a:r>
          </a:p>
          <a:p>
            <a:endParaRPr lang="en-US" dirty="0"/>
          </a:p>
        </p:txBody>
      </p:sp>
      <p:pic>
        <p:nvPicPr>
          <p:cNvPr id="7" name="Picture 2" descr="Cri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509" y="169862"/>
            <a:ext cx="2586404" cy="297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9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Gulacar, Ozcan, Fehmi Damkaci, and Charles R. Bowman. </a:t>
            </a:r>
            <a:r>
              <a:rPr lang="en-US" dirty="0" smtClean="0"/>
              <a:t>“A </a:t>
            </a:r>
            <a:r>
              <a:rPr lang="en-US" dirty="0"/>
              <a:t>Comparative Study of an Online and a Face-to-Face Chemistry Course</a:t>
            </a:r>
            <a:r>
              <a:rPr lang="en-US" dirty="0" smtClean="0"/>
              <a:t>.” </a:t>
            </a:r>
            <a:r>
              <a:rPr lang="en-US" i="1" dirty="0"/>
              <a:t>Journal of Interactive Online Learning</a:t>
            </a:r>
            <a:r>
              <a:rPr lang="en-US" dirty="0"/>
              <a:t> 12.1 (2013): 27-40. Print. (May 2014)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Fehmi damkaci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1" y="6499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98" y="157162"/>
            <a:ext cx="4200527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814888"/>
            <a:ext cx="12192000" cy="2043115"/>
          </a:xfrm>
        </p:spPr>
        <p:txBody>
          <a:bodyPr>
            <a:noAutofit/>
          </a:bodyPr>
          <a:lstStyle/>
          <a:p>
            <a:r>
              <a:rPr lang="en-US" sz="3600" dirty="0"/>
              <a:t>Damkaci, Fehmi, Michelle Dallas, and Megan Wagner</a:t>
            </a:r>
            <a:r>
              <a:rPr lang="en-US" sz="3600" dirty="0" smtClean="0"/>
              <a:t>. “A </a:t>
            </a:r>
            <a:r>
              <a:rPr lang="en-US" sz="3600" dirty="0"/>
              <a:t>Microwave-Assisted Friedel–Crafts Acylation of Toluene with Anhydrides</a:t>
            </a:r>
            <a:r>
              <a:rPr lang="en-US" sz="3600" dirty="0" smtClean="0"/>
              <a:t>.” </a:t>
            </a:r>
            <a:r>
              <a:rPr lang="en-US" sz="3600" i="1" dirty="0"/>
              <a:t>Journal of Chemical Education</a:t>
            </a:r>
            <a:r>
              <a:rPr lang="en-US" sz="3600" dirty="0"/>
              <a:t> 90.3 (2013): 390-92.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Fehmi </a:t>
            </a:r>
            <a:r>
              <a:rPr lang="en-US" sz="8800" dirty="0"/>
              <a:t>damkaci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  <a:p>
            <a:r>
              <a:rPr lang="en-US" dirty="0"/>
              <a:t>  Department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1" y="6499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98" y="157162"/>
            <a:ext cx="4200527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5470" y="312821"/>
            <a:ext cx="7196322" cy="56938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Accounting, Finance &amp; Law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" action="ppaction://noaction"/>
              </a:rPr>
              <a:t>Mary Tone Rodgers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Atmospheric and Geological Sciences</a:t>
            </a:r>
            <a:endParaRPr lang="en-US" sz="2800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" action="ppaction://noaction"/>
              </a:rPr>
              <a:t>Scott</a:t>
            </a:r>
            <a:r>
              <a:rPr lang="en-US" sz="2800" dirty="0">
                <a:hlinkClick r:id="" action="ppaction://noaction"/>
              </a:rPr>
              <a:t> </a:t>
            </a:r>
            <a:r>
              <a:rPr lang="en-US" sz="2800" b="1" dirty="0" smtClean="0">
                <a:hlinkClick r:id="" action="ppaction://noaction"/>
              </a:rPr>
              <a:t>Steiger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" action="ppaction://noaction"/>
              </a:rPr>
              <a:t>Paul Tomascak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Biological </a:t>
            </a:r>
            <a:r>
              <a:rPr lang="en-US" sz="2800" b="1" dirty="0"/>
              <a:t>Sciences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2" action="ppaction://hlinksldjump"/>
              </a:rPr>
              <a:t>John Brunson, Emeritus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2" action="ppaction://hlinksldjump"/>
              </a:rPr>
              <a:t>David A. Dunn </a:t>
            </a:r>
            <a:endParaRPr lang="en-US" sz="2800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C. </a:t>
            </a:r>
            <a:r>
              <a:rPr lang="en-US" sz="2800" b="1" dirty="0">
                <a:solidFill>
                  <a:srgbClr val="FFC000"/>
                </a:solidFill>
                <a:hlinkClick r:id="rId3" action="ppaction://hlinksldjump"/>
              </a:rPr>
              <a:t>Eric</a:t>
            </a:r>
            <a:r>
              <a:rPr lang="en-US" sz="2800" dirty="0">
                <a:solidFill>
                  <a:srgbClr val="FFC000"/>
                </a:solidFill>
                <a:hlinkClick r:id="rId3" action="ppaction://hlinksldjump"/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hlinkClick r:id="rId3" action="ppaction://hlinksldjump"/>
              </a:rPr>
              <a:t>Hellquist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3" action="ppaction://hlinksldjump"/>
              </a:rPr>
              <a:t>James MacKenzie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4" action="ppaction://hlinksldjump"/>
              </a:rPr>
              <a:t>Karen R. Sime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93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Damkaci, Fehmi, and Addam Szymaniak. </a:t>
            </a:r>
            <a:r>
              <a:rPr lang="en-US" dirty="0" smtClean="0"/>
              <a:t>“Multicomponent </a:t>
            </a:r>
            <a:r>
              <a:rPr lang="en-US" dirty="0"/>
              <a:t>Heterocyclic Chemistry for Undergraduate Organic Laboratory: Biginelli Reaction with Multiple </a:t>
            </a:r>
            <a:r>
              <a:rPr lang="en-US" dirty="0" smtClean="0"/>
              <a:t>Unknowns.” </a:t>
            </a:r>
            <a:r>
              <a:rPr lang="en-US" i="1" dirty="0" smtClean="0"/>
              <a:t>Journal </a:t>
            </a:r>
            <a:r>
              <a:rPr lang="en-US" i="1" dirty="0"/>
              <a:t>of Chemical Education</a:t>
            </a:r>
            <a:r>
              <a:rPr lang="en-US" dirty="0"/>
              <a:t> (2014): n. pag.  DOI:</a:t>
            </a:r>
            <a:r>
              <a:rPr lang="en-US" b="1" dirty="0"/>
              <a:t> </a:t>
            </a:r>
            <a:r>
              <a:rPr lang="en-US" dirty="0"/>
              <a:t>10.1021/ed400390k.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Fehmi damkaci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  <a:p>
            <a:r>
              <a:rPr lang="en-US" dirty="0"/>
              <a:t>  Department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1" y="6499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3of4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98" y="157162"/>
            <a:ext cx="4200527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Damkaci, Fehmi, et al. </a:t>
            </a:r>
            <a:r>
              <a:rPr lang="en-US" dirty="0" smtClean="0"/>
              <a:t>“N-picolinamides </a:t>
            </a:r>
            <a:r>
              <a:rPr lang="en-US" dirty="0"/>
              <a:t>as Ligands for Ullmann-type Homocoupling</a:t>
            </a:r>
            <a:r>
              <a:rPr lang="en-US" dirty="0" smtClean="0"/>
              <a:t>.” </a:t>
            </a:r>
            <a:r>
              <a:rPr lang="en-US" i="1" dirty="0"/>
              <a:t>Tetrahedron</a:t>
            </a:r>
            <a:r>
              <a:rPr lang="en-US" dirty="0"/>
              <a:t> </a:t>
            </a:r>
            <a:r>
              <a:rPr lang="en-US" i="1" dirty="0"/>
              <a:t>Letters</a:t>
            </a:r>
            <a:r>
              <a:rPr lang="en-US" dirty="0"/>
              <a:t> 55 (2014): 690-93. Print. (May 2014)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Fehmi damkaci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1" y="6499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of4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98" y="157162"/>
            <a:ext cx="4200527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95" y="1339699"/>
            <a:ext cx="5130961" cy="3420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83609"/>
            <a:ext cx="12192000" cy="1632860"/>
          </a:xfrm>
        </p:spPr>
        <p:txBody>
          <a:bodyPr>
            <a:normAutofit/>
          </a:bodyPr>
          <a:lstStyle/>
          <a:p>
            <a:r>
              <a:rPr lang="en-US" sz="3600" dirty="0"/>
              <a:t>Delaney, Tim, and Tim Madigan. </a:t>
            </a:r>
            <a:r>
              <a:rPr lang="en-US" sz="3600" i="1" dirty="0"/>
              <a:t>Beyond Sustainability: A Thriving Environment</a:t>
            </a:r>
            <a:r>
              <a:rPr lang="en-US" sz="3600" dirty="0"/>
              <a:t>. Jefferson: McFarland &amp; Company, 2014.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Tim Delaney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Sociology</a:t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77917"/>
            <a:ext cx="12192000" cy="193855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Dunn, David A., and Carl A. Pinkert. Gene Editing. Transgenic Animal Technology: A Laboratory Handbook. Ed. Carl A. Pinkert. 3rd ed. London: Elsevier, 2014. 229-48. Print</a:t>
            </a:r>
            <a:r>
              <a:rPr lang="en-US" sz="3600" dirty="0" smtClean="0"/>
              <a:t>. 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David A. dunn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Biological Sciences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865" y="206187"/>
            <a:ext cx="30575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09" y="150438"/>
            <a:ext cx="2598977" cy="391306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414963"/>
            <a:ext cx="12192000" cy="1501506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Echelbarger, Charles. "Hume on the Objects of Mathematics." European Legacy: Toward New Paradigms (2013): n. pag. Print. </a:t>
            </a:r>
            <a:r>
              <a:rPr lang="en-US" sz="3600" dirty="0" smtClean="0"/>
              <a:t>DOI:10.1080/10848770.2013.791433 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941"/>
            <a:ext cx="10417629" cy="1600200"/>
          </a:xfrm>
        </p:spPr>
        <p:txBody>
          <a:bodyPr>
            <a:normAutofit fontScale="90000"/>
          </a:bodyPr>
          <a:lstStyle/>
          <a:p>
            <a:r>
              <a:rPr lang="en-US" sz="8800" dirty="0" smtClean="0"/>
              <a:t>Charles Echelbarger, </a:t>
            </a:r>
            <a:r>
              <a:rPr lang="en-US" sz="6000" dirty="0" smtClean="0"/>
              <a:t>Emeritus</a:t>
            </a:r>
            <a:endParaRPr lang="en-US" sz="6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73216" y="1992670"/>
            <a:ext cx="8140293" cy="2742347"/>
          </a:xfrm>
        </p:spPr>
        <p:txBody>
          <a:bodyPr/>
          <a:lstStyle/>
          <a:p>
            <a:r>
              <a:rPr lang="en-US" dirty="0"/>
              <a:t>Philosophy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dirty="0" smtClean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282622"/>
            <a:ext cx="12192001" cy="2575381"/>
          </a:xfrm>
        </p:spPr>
        <p:txBody>
          <a:bodyPr>
            <a:noAutofit/>
          </a:bodyPr>
          <a:lstStyle/>
          <a:p>
            <a:r>
              <a:rPr lang="en-US" sz="3600" dirty="0"/>
              <a:t>Fenlon, Amanda, and Lauren Fox. “I Love this Computer!” Consideration for Using </a:t>
            </a:r>
            <a:r>
              <a:rPr lang="en-US" sz="3600" dirty="0" smtClean="0"/>
              <a:t>Assistive Technology </a:t>
            </a:r>
            <a:r>
              <a:rPr lang="en-US" sz="3600" dirty="0"/>
              <a:t>to Engage Middle School Students with Disabilities in Authentic Writing</a:t>
            </a:r>
            <a:r>
              <a:rPr lang="en-US" sz="3600" dirty="0" smtClean="0"/>
              <a:t>. </a:t>
            </a:r>
            <a:r>
              <a:rPr lang="en-US" sz="3600" i="1" dirty="0"/>
              <a:t>Closing </a:t>
            </a:r>
            <a:r>
              <a:rPr lang="en-US" sz="3600" i="1" dirty="0" smtClean="0"/>
              <a:t>The </a:t>
            </a:r>
            <a:r>
              <a:rPr lang="en-US" sz="3600" i="1" dirty="0"/>
              <a:t>Gap</a:t>
            </a:r>
            <a:r>
              <a:rPr lang="en-US" sz="3600" dirty="0"/>
              <a:t> Dec/Jan (2013): n. pag. Web. 4 June 2014.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Amanda fenlon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Curriculum</a:t>
            </a:r>
            <a:r>
              <a:rPr lang="en-US" sz="4400" dirty="0" smtClean="0"/>
              <a:t> </a:t>
            </a:r>
            <a:r>
              <a:rPr lang="en-US" sz="5400" dirty="0" smtClean="0"/>
              <a:t>&amp;</a:t>
            </a:r>
            <a:r>
              <a:rPr lang="en-US" sz="4400" dirty="0" smtClean="0"/>
              <a:t> </a:t>
            </a:r>
            <a:r>
              <a:rPr lang="en-US" dirty="0" smtClean="0"/>
              <a:t>Instruction</a:t>
            </a:r>
            <a:br>
              <a:rPr lang="en-US" dirty="0" smtClean="0"/>
            </a:br>
            <a:r>
              <a:rPr lang="en-US" dirty="0" smtClean="0"/>
              <a:t> 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459" y="164726"/>
            <a:ext cx="2247111" cy="39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Friedman, Barry A. "Competency Based Team Formation: An Experiential Exercise." International Journal of Humanities and Social Studies 4.9 (2014): 35-42. Print</a:t>
            </a:r>
            <a:r>
              <a:rPr lang="en-US" dirty="0" smtClean="0"/>
              <a:t>. 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Barry friedman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7400" dirty="0"/>
              <a:t>Marketing &amp; Management</a:t>
            </a:r>
            <a:br>
              <a:rPr lang="en-US" sz="7400" dirty="0"/>
            </a:br>
            <a:r>
              <a:rPr lang="en-US" sz="7400" dirty="0"/>
              <a:t>  Department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Friedman, Barry A. "The Relationship between Effective Governance and the Informal Economy."   </a:t>
            </a:r>
            <a:r>
              <a:rPr lang="en-US" i="1" dirty="0"/>
              <a:t>International Journal of Business and Social Science</a:t>
            </a:r>
            <a:r>
              <a:rPr lang="en-US" dirty="0"/>
              <a:t> 5.9 (2014): 51-58. Print. </a:t>
            </a:r>
            <a:r>
              <a:rPr lang="en-US" dirty="0" smtClean="0"/>
              <a:t>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Barry friedman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7400" dirty="0"/>
              <a:t>Marketing &amp; Management</a:t>
            </a:r>
            <a:br>
              <a:rPr lang="en-US" sz="7400" dirty="0"/>
            </a:br>
            <a:r>
              <a:rPr lang="en-US" sz="7400" dirty="0"/>
              <a:t>  Department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Aziz, Nergis, Efstathios Kefallonitis, and Barry A. Friedman. "Turkey as a Destination: A Study of Sensory Brand Associations." Tourism, Culture &amp; Communication 14 (2014): 77-89. Print</a:t>
            </a:r>
            <a:r>
              <a:rPr lang="en-US" dirty="0" smtClean="0"/>
              <a:t>. 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Barry friedman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7400" dirty="0"/>
              <a:t>Marketing &amp; Management</a:t>
            </a:r>
            <a:br>
              <a:rPr lang="en-US" sz="7400" dirty="0"/>
            </a:br>
            <a:r>
              <a:rPr lang="en-US" sz="7400" dirty="0"/>
              <a:t>  Department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Giglio, Juliet Aires. Outlining the Screenplay. </a:t>
            </a:r>
            <a:r>
              <a:rPr lang="en-US" i="1" dirty="0"/>
              <a:t>Cut to the Chase: Writing Feature Films with the </a:t>
            </a:r>
            <a:r>
              <a:rPr lang="en-US" i="1" dirty="0" smtClean="0"/>
              <a:t>Pros </a:t>
            </a:r>
            <a:r>
              <a:rPr lang="en-US" i="1" dirty="0"/>
              <a:t>at UCLA Extension </a:t>
            </a:r>
            <a:r>
              <a:rPr lang="en-US" i="1" dirty="0" smtClean="0"/>
              <a:t>Writers’ </a:t>
            </a:r>
            <a:r>
              <a:rPr lang="en-US" i="1" dirty="0"/>
              <a:t>Program</a:t>
            </a:r>
            <a:r>
              <a:rPr lang="en-US" dirty="0"/>
              <a:t>. Ed. Linda Venis. New York: Gotham, 2013. 123-58. </a:t>
            </a:r>
            <a:r>
              <a:rPr lang="en-US" dirty="0" smtClean="0"/>
              <a:t>Print</a:t>
            </a:r>
            <a:r>
              <a:rPr lang="en-US" dirty="0"/>
              <a:t>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Juliet giglio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English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47" y="176464"/>
            <a:ext cx="2420698" cy="36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8173" y="312821"/>
            <a:ext cx="7223618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/>
              <a:t>Chemistry</a:t>
            </a:r>
            <a:endParaRPr lang="en-US" sz="2800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" action="ppaction://noaction"/>
              </a:rPr>
              <a:t>Kestutis Bendinskas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" action="ppaction://noaction"/>
              </a:rPr>
              <a:t>Timothy F. </a:t>
            </a:r>
            <a:r>
              <a:rPr lang="en-US" sz="2800" b="1" dirty="0">
                <a:hlinkClick r:id="" action="ppaction://noaction"/>
              </a:rPr>
              <a:t>Braun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" action="ppaction://noaction"/>
              </a:rPr>
              <a:t>F</a:t>
            </a:r>
            <a:r>
              <a:rPr lang="en-US" sz="2800" b="1" dirty="0">
                <a:solidFill>
                  <a:srgbClr val="CC9900"/>
                </a:solidFill>
                <a:hlinkClick r:id="" action="ppaction://noaction"/>
              </a:rPr>
              <a:t>e</a:t>
            </a:r>
            <a:r>
              <a:rPr lang="en-US" sz="2800" b="1" dirty="0">
                <a:hlinkClick r:id="" action="ppaction://noaction"/>
              </a:rPr>
              <a:t>hmi Damkaci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Communication </a:t>
            </a:r>
            <a:r>
              <a:rPr lang="en-US" sz="2800" b="1" dirty="0"/>
              <a:t>Studies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David Crider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4" action="ppaction://hlinksldjump"/>
              </a:rPr>
              <a:t>Taejin Jung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5" action="ppaction://hlinksldjump"/>
              </a:rPr>
              <a:t>Jason Zenor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sz="2800" dirty="0" smtClean="0">
              <a:solidFill>
                <a:srgbClr val="CC9900"/>
              </a:solidFill>
            </a:endParaRPr>
          </a:p>
          <a:p>
            <a:r>
              <a:rPr lang="en-US" sz="2800" b="1" dirty="0"/>
              <a:t>Computer Science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6" action="ppaction://hlinksldjump"/>
              </a:rPr>
              <a:t>Damian</a:t>
            </a:r>
            <a:r>
              <a:rPr lang="en-US" sz="2800" dirty="0">
                <a:hlinkClick r:id="rId6" action="ppaction://hlinksldjump"/>
              </a:rPr>
              <a:t> </a:t>
            </a:r>
            <a:r>
              <a:rPr lang="en-US" sz="2800" b="1" dirty="0" smtClean="0">
                <a:hlinkClick r:id="rId6" action="ppaction://hlinksldjump"/>
              </a:rPr>
              <a:t>Schofield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00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Gilliard-Cook, Theresa, and Brandon West. "Authentic Learning: Creating Meaning in the Higher Ed Classroom." </a:t>
            </a:r>
            <a:r>
              <a:rPr lang="en-US" i="1" dirty="0"/>
              <a:t>The EvoLLLution</a:t>
            </a:r>
            <a:r>
              <a:rPr lang="en-US" dirty="0"/>
              <a:t> Dec. 2014: n. pag. Digital file. </a:t>
            </a:r>
            <a:r>
              <a:rPr lang="en-US" dirty="0" smtClean="0"/>
              <a:t>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8559"/>
            <a:ext cx="10417629" cy="1600200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Theresa </a:t>
            </a:r>
            <a:r>
              <a:rPr lang="en-US" sz="8800" dirty="0" smtClean="0"/>
              <a:t>Gilliard-Cook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86663" y="2175645"/>
            <a:ext cx="8140293" cy="2742347"/>
          </a:xfrm>
        </p:spPr>
        <p:txBody>
          <a:bodyPr/>
          <a:lstStyle/>
          <a:p>
            <a:r>
              <a:rPr lang="en-US" dirty="0" smtClean="0"/>
              <a:t>Extended Learning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228887"/>
            <a:ext cx="2705355" cy="37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Wylie, Lana, and Lisa Glidden. "'The 'Cuban Spring' Fallacy: The Current Incarnation of a Persistent Narrative." </a:t>
            </a:r>
            <a:r>
              <a:rPr lang="en-US" i="1" dirty="0"/>
              <a:t>International Journal of Cuban Studies</a:t>
            </a:r>
            <a:r>
              <a:rPr lang="en-US" dirty="0"/>
              <a:t> 5.2 (2013): 140-67. Print. </a:t>
            </a:r>
            <a:r>
              <a:rPr lang="en-US" dirty="0" smtClean="0"/>
              <a:t>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5634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dirty="0" smtClean="0"/>
              <a:t>Lisa Glidden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73216" y="1664657"/>
            <a:ext cx="8140293" cy="2742347"/>
          </a:xfrm>
        </p:spPr>
        <p:txBody>
          <a:bodyPr/>
          <a:lstStyle/>
          <a:p>
            <a:r>
              <a:rPr lang="en-US" dirty="0" smtClean="0"/>
              <a:t>Political Science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37" y="625835"/>
            <a:ext cx="4036664" cy="26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257800"/>
            <a:ext cx="12192000" cy="16002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Braun, Timothy F., and Lisa M. Glidden. Understanding Energy and Energy Policy. London: Zed Books, 2014. Print. </a:t>
            </a:r>
            <a:r>
              <a:rPr lang="en-US" dirty="0" smtClean="0"/>
              <a:t>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5634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dirty="0" smtClean="0"/>
              <a:t>Lisa Glidden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73216" y="1664657"/>
            <a:ext cx="8140293" cy="2742347"/>
          </a:xfrm>
        </p:spPr>
        <p:txBody>
          <a:bodyPr/>
          <a:lstStyle/>
          <a:p>
            <a:r>
              <a:rPr lang="en-US" dirty="0" smtClean="0"/>
              <a:t>Political Science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37" y="611547"/>
            <a:ext cx="4036664" cy="26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27318"/>
          <a:stretch/>
        </p:blipFill>
        <p:spPr>
          <a:xfrm>
            <a:off x="8774638" y="202034"/>
            <a:ext cx="3202209" cy="361693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314095"/>
            <a:ext cx="12192001" cy="1547536"/>
          </a:xfrm>
        </p:spPr>
        <p:txBody>
          <a:bodyPr>
            <a:noAutofit/>
          </a:bodyPr>
          <a:lstStyle/>
          <a:p>
            <a:r>
              <a:rPr lang="en-US" sz="3600" dirty="0"/>
              <a:t>Hellquist, C. Eric. Rev. of </a:t>
            </a:r>
            <a:r>
              <a:rPr lang="en-US" sz="3600" i="1" dirty="0"/>
              <a:t>Botanical Heritage of Islands at the Brink of Niagara Falls</a:t>
            </a:r>
            <a:r>
              <a:rPr lang="en-US" sz="3600" dirty="0"/>
              <a:t>. </a:t>
            </a:r>
            <a:r>
              <a:rPr lang="en-US" sz="3600" i="1" dirty="0"/>
              <a:t>Journal of </a:t>
            </a:r>
            <a:r>
              <a:rPr lang="en-US" sz="3600" i="1" dirty="0" smtClean="0"/>
              <a:t>the </a:t>
            </a:r>
            <a:r>
              <a:rPr lang="en-US" sz="3600" i="1" dirty="0"/>
              <a:t>Torrey Botanical Society</a:t>
            </a:r>
            <a:r>
              <a:rPr lang="en-US" sz="3600" dirty="0"/>
              <a:t> 140.4 (2013): 523-24. Print. (May 2014)</a:t>
            </a:r>
          </a:p>
          <a:p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C. Eric Hellquist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Biological </a:t>
            </a:r>
            <a:r>
              <a:rPr lang="en-US" dirty="0"/>
              <a:t>Sciences</a:t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27318"/>
          <a:stretch/>
        </p:blipFill>
        <p:spPr>
          <a:xfrm>
            <a:off x="8774638" y="202034"/>
            <a:ext cx="3202209" cy="361693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829175"/>
            <a:ext cx="12192001" cy="2028824"/>
          </a:xfrm>
        </p:spPr>
        <p:txBody>
          <a:bodyPr>
            <a:noAutofit/>
          </a:bodyPr>
          <a:lstStyle/>
          <a:p>
            <a:r>
              <a:rPr lang="en-US" sz="3600" dirty="0"/>
              <a:t>Hellquist, C. Eric, C. Barre Hellquist, and Jennifer J. Whipple. "New Records for Rare and </a:t>
            </a:r>
            <a:r>
              <a:rPr lang="en-US" sz="3600" dirty="0" smtClean="0"/>
              <a:t>Under-collected </a:t>
            </a:r>
            <a:r>
              <a:rPr lang="en-US" sz="3600" dirty="0"/>
              <a:t>Aquatic Vascular Plants of Yellowstone National Park." </a:t>
            </a:r>
            <a:r>
              <a:rPr lang="en-US" sz="3600" i="1" dirty="0"/>
              <a:t>Madrono</a:t>
            </a:r>
            <a:r>
              <a:rPr lang="en-US" sz="3600" dirty="0"/>
              <a:t> 61.2 (2014): </a:t>
            </a:r>
            <a:r>
              <a:rPr lang="en-US" sz="3600" dirty="0" smtClean="0"/>
              <a:t>159-76</a:t>
            </a:r>
            <a:r>
              <a:rPr lang="en-US" sz="3600" dirty="0"/>
              <a:t>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C. Eric Hellquist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Biological </a:t>
            </a:r>
            <a:r>
              <a:rPr lang="en-US" dirty="0"/>
              <a:t>Sciences</a:t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73074"/>
            <a:ext cx="12192000" cy="2010436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Hertz-Ohmes, Peter. </a:t>
            </a:r>
            <a:r>
              <a:rPr lang="en-US" sz="3600" dirty="0" smtClean="0"/>
              <a:t>“Deleuzian </a:t>
            </a:r>
            <a:r>
              <a:rPr lang="en-US" sz="3600" dirty="0"/>
              <a:t>Empiricism and the Potential of Chaotic Choreographies</a:t>
            </a:r>
            <a:r>
              <a:rPr lang="en-US" sz="3600" dirty="0" smtClean="0"/>
              <a:t>.” </a:t>
            </a:r>
            <a:r>
              <a:rPr lang="en-US" sz="3600" i="1" dirty="0"/>
              <a:t>Wissen wir, </a:t>
            </a:r>
            <a:r>
              <a:rPr lang="en-US" sz="3600" i="1" dirty="0" smtClean="0"/>
              <a:t>was </a:t>
            </a:r>
            <a:r>
              <a:rPr lang="en-US" sz="3600" i="1" dirty="0"/>
              <a:t>ein Körper vermag? : Rhizomatische Körper in Religion, Kunst, Philosophie</a:t>
            </a:r>
            <a:r>
              <a:rPr lang="en-US" sz="3600" dirty="0"/>
              <a:t>. Ed. Arno Bohler, </a:t>
            </a:r>
            <a:r>
              <a:rPr lang="en-US" sz="3600" dirty="0" smtClean="0"/>
              <a:t>Krassimira </a:t>
            </a:r>
            <a:r>
              <a:rPr lang="en-US" sz="3600" dirty="0"/>
              <a:t>Kruschkova, and Susanne Valerie. Bielefeld: Verlag, 2014. 137-48.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706"/>
            <a:ext cx="10417629" cy="1828800"/>
          </a:xfrm>
        </p:spPr>
        <p:txBody>
          <a:bodyPr>
            <a:normAutofit fontScale="90000"/>
          </a:bodyPr>
          <a:lstStyle/>
          <a:p>
            <a:r>
              <a:rPr lang="en-US" sz="8800" dirty="0" smtClean="0"/>
              <a:t>Peter hertz-ohmes, </a:t>
            </a:r>
            <a:r>
              <a:rPr lang="en-US" sz="6000" dirty="0" smtClean="0"/>
              <a:t>emeritus</a:t>
            </a:r>
            <a:endParaRPr lang="en-US" sz="6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327004" y="2130616"/>
            <a:ext cx="8140293" cy="2742347"/>
          </a:xfrm>
        </p:spPr>
        <p:txBody>
          <a:bodyPr>
            <a:normAutofit/>
          </a:bodyPr>
          <a:lstStyle/>
          <a:p>
            <a:pPr marL="349250" indent="-349250"/>
            <a:r>
              <a:rPr lang="en-US" dirty="0" smtClean="0">
                <a:ln>
                  <a:solidFill>
                    <a:schemeClr val="bg1"/>
                  </a:solidFill>
                </a:ln>
              </a:rPr>
              <a:t>Modern Languages &amp; Literatures 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1493" y="1237238"/>
            <a:ext cx="9132425" cy="239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639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1" y="4029074"/>
            <a:ext cx="12192001" cy="28289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Jung, Taejin, and Donnalyn Pompper. “Assessing Instrumentality of Mission Statements and Social-Financial Performance Links: Corporate Social Responsibility as Context.” </a:t>
            </a:r>
            <a:r>
              <a:rPr lang="en-US" i="1" dirty="0"/>
              <a:t>International Journal of Strategic Communication</a:t>
            </a:r>
            <a:r>
              <a:rPr lang="en-US" dirty="0"/>
              <a:t> 8 (2014): 79-99. Print.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Taejin jung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8666" y="1526668"/>
            <a:ext cx="8140293" cy="2742347"/>
          </a:xfrm>
        </p:spPr>
        <p:txBody>
          <a:bodyPr/>
          <a:lstStyle/>
          <a:p>
            <a:r>
              <a:rPr lang="en-US" dirty="0"/>
              <a:t>Communication Studies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of2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07" y="539513"/>
            <a:ext cx="3199441" cy="21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4269015"/>
            <a:ext cx="12192001" cy="25889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Pompper, Donnalyn, and Taejin Jung</a:t>
            </a:r>
            <a:r>
              <a:rPr lang="en-US" dirty="0" smtClean="0"/>
              <a:t>. "</a:t>
            </a:r>
            <a:r>
              <a:rPr lang="en-US" dirty="0"/>
              <a:t>'Outnumbered yet Still on Top, but for How Long?' Theorizing about Men Working in the Feminized Field of Public Relations." </a:t>
            </a:r>
            <a:r>
              <a:rPr lang="en-US" i="1" dirty="0"/>
              <a:t>Public Relations Review</a:t>
            </a:r>
            <a:r>
              <a:rPr lang="en-US" dirty="0"/>
              <a:t> 39 (2013): 497-506. Print.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Taejin jung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8666" y="1526668"/>
            <a:ext cx="8140293" cy="2742347"/>
          </a:xfrm>
        </p:spPr>
        <p:txBody>
          <a:bodyPr/>
          <a:lstStyle/>
          <a:p>
            <a:r>
              <a:rPr lang="en-US" dirty="0"/>
              <a:t>Communication Studies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07" y="539513"/>
            <a:ext cx="3199441" cy="21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786313"/>
            <a:ext cx="12192001" cy="2071688"/>
          </a:xfrm>
        </p:spPr>
        <p:txBody>
          <a:bodyPr>
            <a:noAutofit/>
          </a:bodyPr>
          <a:lstStyle/>
          <a:p>
            <a:r>
              <a:rPr lang="en-US" sz="3600" dirty="0"/>
              <a:t>Kane, John, Lawrence Spizman, and Don Donelson. </a:t>
            </a:r>
            <a:r>
              <a:rPr lang="en-US" sz="3600" dirty="0" smtClean="0"/>
              <a:t>“Educational </a:t>
            </a:r>
            <a:r>
              <a:rPr lang="en-US" sz="3600" dirty="0"/>
              <a:t>Attainment Model for a Minor Child: The Next Generation</a:t>
            </a:r>
            <a:r>
              <a:rPr lang="en-US" sz="3600" dirty="0" smtClean="0"/>
              <a:t>.” </a:t>
            </a:r>
            <a:r>
              <a:rPr lang="en-US" sz="3600" i="1" dirty="0"/>
              <a:t>Journal of Forensic Economics</a:t>
            </a:r>
            <a:r>
              <a:rPr lang="en-US" sz="3600" dirty="0"/>
              <a:t> 24.2 (2013): 175-90.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John kane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Economics</a:t>
            </a:r>
          </a:p>
          <a:p>
            <a:r>
              <a:rPr lang="en-US" dirty="0"/>
              <a:t>  Department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13" y="90375"/>
            <a:ext cx="2638425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100638"/>
            <a:ext cx="12192000" cy="1757365"/>
          </a:xfrm>
        </p:spPr>
        <p:txBody>
          <a:bodyPr/>
          <a:lstStyle/>
          <a:p>
            <a:r>
              <a:rPr lang="en-US" dirty="0"/>
              <a:t>Kumar, Alok. Sciences of the Ancient Hindus: Unlocking Nature in the Pursuit of Salvation. N.p.: CreateSpace, 2014. Print</a:t>
            </a:r>
            <a:r>
              <a:rPr lang="en-US" dirty="0" smtClean="0"/>
              <a:t>. 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Alok kumar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64" y="123697"/>
            <a:ext cx="2644036" cy="39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4525" y="312822"/>
            <a:ext cx="7237266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Counseling and Psychological </a:t>
            </a:r>
            <a:r>
              <a:rPr lang="en-US" sz="2800" b="1" dirty="0"/>
              <a:t>Services</a:t>
            </a:r>
            <a:endParaRPr lang="en-US" sz="2800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Kristen A. Munger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2" action="ppaction://hlinksldjump"/>
              </a:rPr>
              <a:t>Eugene X.</a:t>
            </a:r>
            <a:r>
              <a:rPr lang="en-US" sz="2800" dirty="0" smtClean="0">
                <a:hlinkClick r:id="rId2" action="ppaction://hlinksldjump"/>
              </a:rPr>
              <a:t> </a:t>
            </a:r>
            <a:r>
              <a:rPr lang="en-US" sz="2800" b="1" dirty="0" smtClean="0">
                <a:hlinkClick r:id="rId2" action="ppaction://hlinksldjump"/>
              </a:rPr>
              <a:t>Perticone, Emeritus</a:t>
            </a:r>
            <a:endParaRPr lang="en-US" sz="2800" b="1" dirty="0" smtClean="0"/>
          </a:p>
          <a:p>
            <a:endParaRPr lang="en-US" sz="2800" b="1" dirty="0" smtClean="0"/>
          </a:p>
          <a:p>
            <a:r>
              <a:rPr lang="en-US" sz="2800" b="1" dirty="0" smtClean="0"/>
              <a:t>Counseling </a:t>
            </a:r>
            <a:r>
              <a:rPr lang="en-US" sz="2800" b="1" dirty="0"/>
              <a:t>Services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Vincent </a:t>
            </a:r>
            <a:r>
              <a:rPr lang="en-US" sz="2800" b="1" dirty="0" smtClean="0">
                <a:hlinkClick r:id="rId2" action="ppaction://hlinksldjump"/>
              </a:rPr>
              <a:t>Markowsky</a:t>
            </a: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r>
              <a:rPr lang="en-US" sz="2800" b="1" dirty="0"/>
              <a:t>Curriculum &amp; Instruction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Amanda Fenlon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Maria S. </a:t>
            </a:r>
            <a:r>
              <a:rPr lang="en-US" sz="2800" b="1" dirty="0" smtClean="0">
                <a:hlinkClick r:id="rId3" action="ppaction://hlinksldjump"/>
              </a:rPr>
              <a:t>Murray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48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Gump, Brooks B., et al. "Low-level Mercury in Children: Associations with Sleep Duration and Cytokines TNF-α and </a:t>
            </a:r>
            <a:r>
              <a:rPr lang="en-US" dirty="0" smtClean="0"/>
              <a:t>IL-6." </a:t>
            </a:r>
            <a:r>
              <a:rPr lang="en-US" i="1" dirty="0"/>
              <a:t>Environmental Research </a:t>
            </a:r>
            <a:r>
              <a:rPr lang="en-US" dirty="0"/>
              <a:t>134 (2014): 228-32. Print</a:t>
            </a:r>
            <a:r>
              <a:rPr lang="en-US" dirty="0" smtClean="0"/>
              <a:t>. 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James mackenzie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Biological Sciences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10" y="139571"/>
            <a:ext cx="2623882" cy="395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129213"/>
            <a:ext cx="12192000" cy="17287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Markert, Linda Rae. "That Was Then! Changing Landscapes for School Building Leaders." Vanguard 43.3 (2014): 35-38. Print. </a:t>
            </a:r>
            <a:r>
              <a:rPr lang="en-US" dirty="0" smtClean="0"/>
              <a:t>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Linda rae markert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Educational Administration</a:t>
            </a:r>
          </a:p>
          <a:p>
            <a:r>
              <a:rPr lang="en-US" sz="7200" dirty="0" smtClean="0"/>
              <a:t>  Department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150018"/>
            <a:ext cx="2175129" cy="32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086350"/>
            <a:ext cx="12192000" cy="1771653"/>
          </a:xfrm>
        </p:spPr>
        <p:txBody>
          <a:bodyPr>
            <a:normAutofit/>
          </a:bodyPr>
          <a:lstStyle/>
          <a:p>
            <a:r>
              <a:rPr lang="en-US" dirty="0"/>
              <a:t>Markowsky, Vincent. Setting My Words Free: Inspirational Messages for Adults Who Stutter. N.p.: CreateSpace, 2014. Print. </a:t>
            </a:r>
            <a:r>
              <a:rPr lang="en-US" dirty="0" smtClean="0"/>
              <a:t>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Vincent markowsky</a:t>
            </a:r>
            <a:endParaRPr lang="en-US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Counseling Services 	Center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799" y="1495129"/>
            <a:ext cx="3618852" cy="23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771899"/>
            <a:ext cx="12192001" cy="3086105"/>
          </a:xfrm>
        </p:spPr>
        <p:txBody>
          <a:bodyPr>
            <a:noAutofit/>
          </a:bodyPr>
          <a:lstStyle/>
          <a:p>
            <a:r>
              <a:rPr lang="en-US" sz="3600" dirty="0"/>
              <a:t>McKeown, Joshua. Strategic Planning for Education Abroad Programs. </a:t>
            </a:r>
            <a:r>
              <a:rPr lang="en-US" sz="3600" i="1" dirty="0"/>
              <a:t>NAFSA's Guide to Education Abroad for Advisers and Administrators</a:t>
            </a:r>
            <a:r>
              <a:rPr lang="en-US" sz="3600" dirty="0"/>
              <a:t>. Ed. Magnolia Hernandez, Margaret Wiedenhoeft, and David Wick. 4th ed. Washington D.C.: NAFSA: Association of International Educators, 2014. 213-26.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1689115"/>
          </a:xfrm>
        </p:spPr>
        <p:txBody>
          <a:bodyPr>
            <a:noAutofit/>
          </a:bodyPr>
          <a:lstStyle/>
          <a:p>
            <a:r>
              <a:rPr lang="en-US" sz="8800" dirty="0"/>
              <a:t>Joshua </a:t>
            </a:r>
            <a:r>
              <a:rPr lang="en-US" sz="8800" dirty="0" smtClean="0"/>
              <a:t>McKeown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77828" y="1560832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International Education</a:t>
            </a:r>
          </a:p>
          <a:p>
            <a:r>
              <a:rPr lang="en-US" dirty="0"/>
              <a:t>	</a:t>
            </a:r>
            <a:r>
              <a:rPr lang="en-US" dirty="0" smtClean="0"/>
              <a:t>&amp; Programs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45" y="126238"/>
            <a:ext cx="22479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32" y="74799"/>
            <a:ext cx="2124075" cy="318611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706471"/>
            <a:ext cx="12192001" cy="2151534"/>
          </a:xfrm>
        </p:spPr>
        <p:txBody>
          <a:bodyPr>
            <a:noAutofit/>
          </a:bodyPr>
          <a:lstStyle/>
          <a:p>
            <a:r>
              <a:rPr lang="en-US" sz="3600" dirty="0"/>
              <a:t>Murray, Maria S., Kristen A. Munger, and Elfrieda H. Hiebert. "An Analysis of Two Reading Intervention Programs." </a:t>
            </a:r>
            <a:r>
              <a:rPr lang="en-US" sz="3600" i="1" dirty="0"/>
              <a:t>Elementary School Teacher</a:t>
            </a:r>
            <a:r>
              <a:rPr lang="en-US" sz="3600" dirty="0"/>
              <a:t> 114.4 (2014): 479-500.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1689115"/>
          </a:xfrm>
        </p:spPr>
        <p:txBody>
          <a:bodyPr>
            <a:noAutofit/>
          </a:bodyPr>
          <a:lstStyle/>
          <a:p>
            <a:r>
              <a:rPr lang="en-US" sz="8800" dirty="0"/>
              <a:t>Kristen </a:t>
            </a:r>
            <a:r>
              <a:rPr lang="en-US" sz="8800" dirty="0" smtClean="0"/>
              <a:t>A. Munger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15790" y="1500364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Counseling &amp; Psychological 	Services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706471"/>
            <a:ext cx="12192001" cy="2151534"/>
          </a:xfrm>
        </p:spPr>
        <p:txBody>
          <a:bodyPr>
            <a:noAutofit/>
          </a:bodyPr>
          <a:lstStyle/>
          <a:p>
            <a:r>
              <a:rPr lang="en-US" sz="3600" dirty="0"/>
              <a:t>Blachman, Benita A., et al. "Intensive Reading Remediation in Grade 2 or 3: Are There Effects a Decade Later?" </a:t>
            </a:r>
            <a:r>
              <a:rPr lang="en-US" sz="3600" i="1" dirty="0"/>
              <a:t>Journal of Educational Psychology</a:t>
            </a:r>
            <a:r>
              <a:rPr lang="en-US" sz="3600" dirty="0"/>
              <a:t> 106.1 (2014): 46-57.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1689115"/>
          </a:xfrm>
        </p:spPr>
        <p:txBody>
          <a:bodyPr>
            <a:noAutofit/>
          </a:bodyPr>
          <a:lstStyle/>
          <a:p>
            <a:r>
              <a:rPr lang="en-US" sz="8800" dirty="0"/>
              <a:t>Kristen </a:t>
            </a:r>
            <a:r>
              <a:rPr lang="en-US" sz="8800" dirty="0" smtClean="0"/>
              <a:t>A. Munger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15790" y="1500364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Counseling &amp; Psychological 	Services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32" y="74799"/>
            <a:ext cx="2124075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829050"/>
            <a:ext cx="12192001" cy="3028950"/>
          </a:xfrm>
        </p:spPr>
        <p:txBody>
          <a:bodyPr>
            <a:noAutofit/>
          </a:bodyPr>
          <a:lstStyle/>
          <a:p>
            <a:r>
              <a:rPr lang="en-US" sz="3600" dirty="0"/>
              <a:t>Munger, Kristen A., and Maria S. Murray. Text Complexity and Deliberate Practice: Common Cores of Learning. Best Practices in Adolescent Literacy Instruction. Ed. Kathleen A. Hinchman and Heather K. Sheridan-Thomas. 2nd ed. New York: Guilford, 2014. 99-119.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1689115"/>
          </a:xfrm>
        </p:spPr>
        <p:txBody>
          <a:bodyPr>
            <a:noAutofit/>
          </a:bodyPr>
          <a:lstStyle/>
          <a:p>
            <a:r>
              <a:rPr lang="en-US" sz="8800" dirty="0"/>
              <a:t>Kristen </a:t>
            </a:r>
            <a:r>
              <a:rPr lang="en-US" sz="8800" dirty="0" smtClean="0"/>
              <a:t>A. Munger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15790" y="1500364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Counseling &amp; Psychological 	Services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3of3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32" y="74799"/>
            <a:ext cx="2124075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67656"/>
            <a:ext cx="12192001" cy="2151534"/>
          </a:xfrm>
        </p:spPr>
        <p:txBody>
          <a:bodyPr>
            <a:noAutofit/>
          </a:bodyPr>
          <a:lstStyle/>
          <a:p>
            <a:r>
              <a:rPr lang="en-US" sz="3600" dirty="0"/>
              <a:t>Murray, Maria S., Kristen A. Munger, and Elfrieda H. Hiebert. "An Analysis of Two Reading Intervention Programs." </a:t>
            </a:r>
            <a:r>
              <a:rPr lang="en-US" sz="3600" i="1" dirty="0"/>
              <a:t>Elementary School Teacher</a:t>
            </a:r>
            <a:r>
              <a:rPr lang="en-US" sz="3600" dirty="0"/>
              <a:t> 114.4 (2014): 479-500.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1689115"/>
          </a:xfrm>
        </p:spPr>
        <p:txBody>
          <a:bodyPr>
            <a:noAutofit/>
          </a:bodyPr>
          <a:lstStyle/>
          <a:p>
            <a:r>
              <a:rPr lang="en-US" sz="8800" dirty="0"/>
              <a:t>Maria </a:t>
            </a:r>
            <a:r>
              <a:rPr lang="en-US" sz="8800" dirty="0" smtClean="0"/>
              <a:t>S. Murray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of3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61" y="126238"/>
            <a:ext cx="1967046" cy="2950569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81542" y="1560832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Curriculum &amp; Instruction 	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67656"/>
            <a:ext cx="12192001" cy="2151534"/>
          </a:xfrm>
        </p:spPr>
        <p:txBody>
          <a:bodyPr>
            <a:noAutofit/>
          </a:bodyPr>
          <a:lstStyle/>
          <a:p>
            <a:r>
              <a:rPr lang="en-US" sz="3600" dirty="0"/>
              <a:t>Blachman, Benita A., et al. "Intensive Reading Remediation in Grade 2 or 3: Are There Effects a Decade Later?" </a:t>
            </a:r>
            <a:r>
              <a:rPr lang="en-US" sz="3600" i="1" dirty="0"/>
              <a:t>Journal of Educational Psychology</a:t>
            </a:r>
            <a:r>
              <a:rPr lang="en-US" sz="3600" dirty="0"/>
              <a:t> 106.1 (2014): 46-57.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1689115"/>
          </a:xfrm>
        </p:spPr>
        <p:txBody>
          <a:bodyPr>
            <a:noAutofit/>
          </a:bodyPr>
          <a:lstStyle/>
          <a:p>
            <a:r>
              <a:rPr lang="en-US" sz="8800" dirty="0"/>
              <a:t>Maria </a:t>
            </a:r>
            <a:r>
              <a:rPr lang="en-US" sz="8800" dirty="0" smtClean="0"/>
              <a:t>S. Murray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81542" y="1560832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Curriculum &amp; Instruction 	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61" y="126238"/>
            <a:ext cx="1967046" cy="29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843338"/>
            <a:ext cx="12192001" cy="3014662"/>
          </a:xfrm>
        </p:spPr>
        <p:txBody>
          <a:bodyPr>
            <a:noAutofit/>
          </a:bodyPr>
          <a:lstStyle/>
          <a:p>
            <a:r>
              <a:rPr lang="en-US" sz="3600" dirty="0"/>
              <a:t>Munger, Kristen A., and Maria S. Murray. Text Complexity and Deliberate Practice: Common Cores of Learning. Best Practices in Adolescent Literacy Instruction. Ed. Kathleen A. Hinchman and Heather K. Sheridan-Thomas. 2nd ed. New York: Guilford, 2014. 99-119.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1689115"/>
          </a:xfrm>
        </p:spPr>
        <p:txBody>
          <a:bodyPr>
            <a:noAutofit/>
          </a:bodyPr>
          <a:lstStyle/>
          <a:p>
            <a:r>
              <a:rPr lang="en-US" sz="8800" dirty="0"/>
              <a:t>Maria </a:t>
            </a:r>
            <a:r>
              <a:rPr lang="en-US" sz="8800" dirty="0" smtClean="0"/>
              <a:t>S. Murray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of3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81542" y="1560832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Curriculum &amp; Instruction 	Department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61" y="126238"/>
            <a:ext cx="1967046" cy="29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934" y="312820"/>
            <a:ext cx="7291857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/>
              <a:t>Economics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David Andrews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John Kane</a:t>
            </a:r>
            <a:endParaRPr lang="en-US" sz="2800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" action="ppaction://noaction"/>
              </a:rPr>
              <a:t>Lawrence Spizman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Educational Administration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hlinkClick r:id="" action="ppaction://noaction"/>
              </a:rPr>
              <a:t>Linda Rae Markert</a:t>
            </a: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r>
              <a:rPr lang="en-US" sz="2800" b="1" dirty="0"/>
              <a:t>English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Juliet Giglio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" action="ppaction://noaction"/>
              </a:rPr>
              <a:t>Lewis</a:t>
            </a:r>
            <a:r>
              <a:rPr lang="en-US" sz="2800" dirty="0">
                <a:hlinkClick r:id="" action="ppaction://noaction"/>
              </a:rPr>
              <a:t> </a:t>
            </a:r>
            <a:r>
              <a:rPr lang="en-US" sz="2800" b="1" dirty="0">
                <a:hlinkClick r:id="" action="ppaction://noaction"/>
              </a:rPr>
              <a:t>Turco, </a:t>
            </a:r>
            <a:r>
              <a:rPr lang="en-US" sz="2800" b="1" dirty="0" smtClean="0">
                <a:hlinkClick r:id="" action="ppaction://noaction"/>
              </a:rPr>
              <a:t>Emeritus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3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09" y="69258"/>
            <a:ext cx="2657197" cy="354293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357813"/>
            <a:ext cx="12192001" cy="150019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Nanthakumar, A., S. Ganesalingam, and Siva Ganesh. </a:t>
            </a:r>
            <a:r>
              <a:rPr lang="en-US" sz="3600" dirty="0" smtClean="0"/>
              <a:t>“On </a:t>
            </a:r>
            <a:r>
              <a:rPr lang="en-US" sz="3600" dirty="0"/>
              <a:t>Cupola Based Discriminant Rule</a:t>
            </a:r>
            <a:r>
              <a:rPr lang="en-US" sz="3600" dirty="0" smtClean="0"/>
              <a:t>.” </a:t>
            </a:r>
            <a:r>
              <a:rPr lang="en-US" sz="3600" i="1" dirty="0"/>
              <a:t>Journal of </a:t>
            </a:r>
            <a:r>
              <a:rPr lang="en-US" sz="3600" dirty="0"/>
              <a:t>Statistics</a:t>
            </a:r>
            <a:r>
              <a:rPr lang="en-US" sz="3600" i="1" dirty="0"/>
              <a:t> &amp; Management Systems</a:t>
            </a:r>
            <a:r>
              <a:rPr lang="en-US" sz="3600" dirty="0"/>
              <a:t> 13.6 (2013): 401-17.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2322095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Ampalavanar</a:t>
            </a:r>
            <a:r>
              <a:rPr lang="en-US" sz="88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8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88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   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Nanthakumar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77828" y="2448337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Mathematics 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Kumar, Swapna, Kristin Heathcock, and Marilyn Ochoa. Sustainable Embedded Librarianship to Foster Research Skills </a:t>
            </a:r>
            <a:r>
              <a:rPr lang="en-US" dirty="0" smtClean="0"/>
              <a:t>in </a:t>
            </a:r>
            <a:r>
              <a:rPr lang="en-US" dirty="0"/>
              <a:t>an Online Graduate Program. </a:t>
            </a:r>
            <a:r>
              <a:rPr lang="en-US" i="1" dirty="0"/>
              <a:t>Virtually Embedded: The Librarian in an Online</a:t>
            </a:r>
            <a:r>
              <a:rPr lang="en-US" dirty="0"/>
              <a:t> </a:t>
            </a:r>
            <a:r>
              <a:rPr lang="en-US" i="1" dirty="0"/>
              <a:t>Environment</a:t>
            </a:r>
            <a:r>
              <a:rPr lang="en-US" dirty="0"/>
              <a:t>. Ed. Elizabeth Leonard and Erin McCaffrey. Chicago: Association of College and Research Libraries, 2014. 39-51. Print.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Marilyn ochoa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Penfield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Library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967" y="162421"/>
            <a:ext cx="2813517" cy="3090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1" y="4400550"/>
            <a:ext cx="12192001" cy="24574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Ochoa, Marilyn N, Laurie N. Taylor, and Mark V. Sullivan. Digital Collections Assessment and Outreach. Washington, D.C.: Association of Research Libraries, Office of Leadership and Management Services, 2014. Print</a:t>
            </a:r>
            <a:r>
              <a:rPr lang="en-US" dirty="0" smtClean="0"/>
              <a:t>. (Dec. 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Marilyn ochoa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Penfield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Library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967" y="162421"/>
            <a:ext cx="2813517" cy="3090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714997"/>
            <a:ext cx="12192000" cy="1143003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Perticone, Eugene X. </a:t>
            </a:r>
            <a:r>
              <a:rPr lang="en-US" sz="3600" i="1" dirty="0"/>
              <a:t>Waldo Emerson, My Grandfather, and Me: A Novel</a:t>
            </a:r>
            <a:r>
              <a:rPr lang="en-US" sz="3600" dirty="0"/>
              <a:t>. Bloomington: IUniverse, 2014. </a:t>
            </a:r>
            <a:r>
              <a:rPr lang="en-US" sz="3600" dirty="0" smtClean="0"/>
              <a:t>Print</a:t>
            </a:r>
            <a:r>
              <a:rPr lang="en-US" sz="3600" dirty="0"/>
              <a:t>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12192001" cy="1897039"/>
          </a:xfrm>
        </p:spPr>
        <p:txBody>
          <a:bodyPr>
            <a:noAutofit/>
          </a:bodyPr>
          <a:lstStyle/>
          <a:p>
            <a:r>
              <a:rPr lang="en-US" sz="8800" b="1" dirty="0"/>
              <a:t>Eugene Perticone</a:t>
            </a:r>
            <a:r>
              <a:rPr lang="en-US" sz="5600" dirty="0"/>
              <a:t>, </a:t>
            </a:r>
            <a:r>
              <a:rPr lang="en-US" sz="5600" dirty="0" smtClean="0"/>
              <a:t> </a:t>
            </a:r>
            <a:br>
              <a:rPr lang="en-US" sz="5600" dirty="0" smtClean="0"/>
            </a:br>
            <a:r>
              <a:rPr lang="en-US" sz="5600" dirty="0"/>
              <a:t> </a:t>
            </a:r>
            <a:r>
              <a:rPr lang="en-US" sz="5600" dirty="0" smtClean="0"/>
              <a:t>                                    Emeritus</a:t>
            </a:r>
            <a:endParaRPr lang="en-US" sz="5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55102" y="2300347"/>
            <a:ext cx="9822414" cy="2742347"/>
          </a:xfrm>
        </p:spPr>
        <p:txBody>
          <a:bodyPr>
            <a:noAutofit/>
          </a:bodyPr>
          <a:lstStyle/>
          <a:p>
            <a:r>
              <a:rPr lang="en-US" dirty="0" smtClean="0"/>
              <a:t>  Counseling </a:t>
            </a:r>
            <a:r>
              <a:rPr lang="en-US" dirty="0"/>
              <a:t>&amp; Psychological    </a:t>
            </a:r>
          </a:p>
          <a:p>
            <a:r>
              <a:rPr lang="en-US" dirty="0" smtClean="0"/>
              <a:t>  Services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43474"/>
            <a:ext cx="12192000" cy="1914525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Rivera-Vazquez, Omara. Moral Development. </a:t>
            </a:r>
            <a:r>
              <a:rPr lang="en-US" sz="3600" i="1" dirty="0"/>
              <a:t>The Encyclopedia of Criminology and Criminal Justice</a:t>
            </a:r>
            <a:r>
              <a:rPr lang="en-US" sz="3600" dirty="0"/>
              <a:t>. Ed. Jay S. Albanese. Vol. 4. N.p.: Wiley-Blackwell, 2014. 1486-89. Print. The Wiley Series of Encyclopedias in Criminology and Criminal Justice.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43026"/>
          </a:xfrm>
        </p:spPr>
        <p:txBody>
          <a:bodyPr>
            <a:noAutofit/>
          </a:bodyPr>
          <a:lstStyle/>
          <a:p>
            <a:r>
              <a:rPr lang="en-US" sz="8800" dirty="0"/>
              <a:t>Omara Rivera-Vazquez</a:t>
            </a:r>
            <a:endParaRPr lang="en-US" sz="5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12252" y="1443097"/>
            <a:ext cx="9822414" cy="2742347"/>
          </a:xfrm>
        </p:spPr>
        <p:txBody>
          <a:bodyPr>
            <a:no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Public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Justice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	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14900"/>
            <a:ext cx="12192000" cy="1943104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Rivera-Vazquez, Omara. Police Stress. </a:t>
            </a:r>
            <a:r>
              <a:rPr lang="en-US" sz="3600" i="1" dirty="0"/>
              <a:t>The Encyclopedia of Criminology and Criminal Justice</a:t>
            </a:r>
            <a:r>
              <a:rPr lang="en-US" sz="3600" dirty="0"/>
              <a:t>. Ed. Jay S. Albanese. Vol. 4. N.p.: Wiley-Blackwell, 2014. 1675-79. Print. The Wiley Series of Encyclopedias in Criminology and Criminal Justice.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43026"/>
          </a:xfrm>
        </p:spPr>
        <p:txBody>
          <a:bodyPr>
            <a:noAutofit/>
          </a:bodyPr>
          <a:lstStyle/>
          <a:p>
            <a:r>
              <a:rPr lang="en-US" sz="8800" dirty="0"/>
              <a:t>Omara Rivera-Vazquez</a:t>
            </a:r>
            <a:endParaRPr lang="en-US" sz="5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12252" y="1443097"/>
            <a:ext cx="9822414" cy="2742347"/>
          </a:xfrm>
        </p:spPr>
        <p:txBody>
          <a:bodyPr>
            <a:no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Public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Justice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	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71" y="87212"/>
            <a:ext cx="2536650" cy="38177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12656"/>
            <a:ext cx="12192000" cy="194534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Rodgers, Mary Tone, and James E. Payne. </a:t>
            </a:r>
            <a:r>
              <a:rPr lang="en-US" sz="3600" dirty="0" smtClean="0"/>
              <a:t>“How </a:t>
            </a:r>
            <a:r>
              <a:rPr lang="en-US" sz="3600" dirty="0"/>
              <a:t>the Bank of France Changed U.S. Equity Expectations and </a:t>
            </a:r>
            <a:r>
              <a:rPr lang="en-US" sz="3600" dirty="0" smtClean="0"/>
              <a:t>Ended </a:t>
            </a:r>
            <a:r>
              <a:rPr lang="en-US" sz="3600" dirty="0"/>
              <a:t>the Panic</a:t>
            </a:r>
            <a:r>
              <a:rPr lang="en-US" sz="3600" dirty="0" smtClean="0"/>
              <a:t>.” </a:t>
            </a:r>
            <a:r>
              <a:rPr lang="en-US" sz="3600" i="1" dirty="0"/>
              <a:t>Journal of Economic History</a:t>
            </a:r>
            <a:r>
              <a:rPr lang="en-US" sz="3600" dirty="0"/>
              <a:t> 74.2 (2014): 420-48.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Mary tone rodgers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9144412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Accounting, Finance</a:t>
            </a: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  &amp; Law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4842137"/>
            <a:ext cx="12192001" cy="2015863"/>
          </a:xfrm>
        </p:spPr>
        <p:txBody>
          <a:bodyPr>
            <a:noAutofit/>
          </a:bodyPr>
          <a:lstStyle/>
          <a:p>
            <a:r>
              <a:rPr lang="en-US" sz="3600" dirty="0"/>
              <a:t>Tanner, Patricia, Carly Karas, and Damian Schofield. </a:t>
            </a:r>
            <a:r>
              <a:rPr lang="en-US" sz="3600" dirty="0" smtClean="0"/>
              <a:t>“Augmenting </a:t>
            </a:r>
            <a:r>
              <a:rPr lang="en-US" sz="3600" dirty="0"/>
              <a:t>a Child's Reality: Using Educational Tablet Technology</a:t>
            </a:r>
            <a:r>
              <a:rPr lang="en-US" sz="3600" dirty="0" smtClean="0"/>
              <a:t>.” </a:t>
            </a:r>
            <a:r>
              <a:rPr lang="en-US" sz="3600" i="1" dirty="0"/>
              <a:t>Journal of Information Technology Education: Innovations in </a:t>
            </a:r>
            <a:r>
              <a:rPr lang="en-US" sz="3600" i="1" dirty="0" smtClean="0"/>
              <a:t>Practice</a:t>
            </a:r>
            <a:r>
              <a:rPr lang="en-US" sz="3600" dirty="0" smtClean="0"/>
              <a:t> </a:t>
            </a:r>
            <a:r>
              <a:rPr lang="en-US" sz="3600" dirty="0"/>
              <a:t>13 (2014): 45-54.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1185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4842137"/>
            <a:ext cx="12192001" cy="2015867"/>
          </a:xfrm>
        </p:spPr>
        <p:txBody>
          <a:bodyPr>
            <a:noAutofit/>
          </a:bodyPr>
          <a:lstStyle/>
          <a:p>
            <a:r>
              <a:rPr lang="en-US" sz="3600" dirty="0"/>
              <a:t>Schofield, Damian. </a:t>
            </a:r>
            <a:r>
              <a:rPr lang="en-US" sz="3600" dirty="0" smtClean="0"/>
              <a:t>“A </a:t>
            </a:r>
            <a:r>
              <a:rPr lang="en-US" sz="3600" dirty="0"/>
              <a:t>Virtual Education: Guidelines for Using Games Technology</a:t>
            </a:r>
            <a:r>
              <a:rPr lang="en-US" sz="3600" dirty="0" smtClean="0"/>
              <a:t>.” </a:t>
            </a:r>
            <a:r>
              <a:rPr lang="en-US" sz="3600" i="1" dirty="0"/>
              <a:t>Journal of </a:t>
            </a:r>
            <a:r>
              <a:rPr lang="en-US" sz="3600" i="1" dirty="0" smtClean="0"/>
              <a:t>Information </a:t>
            </a:r>
            <a:r>
              <a:rPr lang="en-US" sz="3600" i="1" dirty="0"/>
              <a:t>Technology Education: Innovations in Practice</a:t>
            </a:r>
            <a:r>
              <a:rPr lang="en-US" sz="3600" dirty="0"/>
              <a:t> 13 (2014): 25-43. Print. </a:t>
            </a:r>
            <a:r>
              <a:rPr lang="en-US" sz="3600" dirty="0" smtClean="0"/>
              <a:t>(May 2014</a:t>
            </a:r>
            <a:r>
              <a:rPr lang="en-US" sz="3600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1185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000624"/>
            <a:ext cx="12192000" cy="1857375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Sime, Karen R., and Kent M. Daane. "A Comparison of Two Parasitoids (Hymenoptera: Encyrtidae) of the Vine Mealybug: Rapid, Non-discriminatory Oviposition Is Favored When Ants Tend the Host." </a:t>
            </a:r>
            <a:r>
              <a:rPr lang="en-US" sz="3600" i="1" dirty="0"/>
              <a:t>Environmental Entomology</a:t>
            </a:r>
            <a:r>
              <a:rPr lang="en-US" sz="3600" dirty="0"/>
              <a:t> 43.4 (2014): 995-1002.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43026"/>
          </a:xfrm>
        </p:spPr>
        <p:txBody>
          <a:bodyPr>
            <a:noAutofit/>
          </a:bodyPr>
          <a:lstStyle/>
          <a:p>
            <a:r>
              <a:rPr lang="en-US" sz="8800" dirty="0" smtClean="0"/>
              <a:t>Karen r. sime</a:t>
            </a:r>
            <a:endParaRPr lang="en-US" sz="5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12252" y="1443097"/>
            <a:ext cx="9822414" cy="2742347"/>
          </a:xfrm>
        </p:spPr>
        <p:txBody>
          <a:bodyPr>
            <a:no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Biological Sciences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	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  <p:pic>
        <p:nvPicPr>
          <p:cNvPr id="1026" name="Picture 2" descr="Karen S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192911"/>
            <a:ext cx="2552628" cy="402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934" y="312820"/>
            <a:ext cx="7291857" cy="56938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Extended </a:t>
            </a:r>
            <a:r>
              <a:rPr lang="en-US" sz="2800" b="1" dirty="0"/>
              <a:t>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linkClick r:id="" action="ppaction://noaction"/>
              </a:rPr>
              <a:t>Theresa Gilliard-Cook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hlinkClick r:id="" action="ppaction://noaction"/>
              </a:rPr>
              <a:t>Judith Wellman, Emerita</a:t>
            </a: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r>
              <a:rPr lang="en-US" sz="2800" b="1" dirty="0"/>
              <a:t>International Education and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hlinkClick r:id="rId2" action="ppaction://hlinksldjump"/>
              </a:rPr>
              <a:t>Joshua McKeown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r>
              <a:rPr lang="en-US" sz="2800" b="1" dirty="0"/>
              <a:t>Library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Marilyn Ochoa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Brandon West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Jane Wright, </a:t>
            </a:r>
            <a:r>
              <a:rPr lang="en-US" sz="2800" b="1" dirty="0" smtClean="0">
                <a:hlinkClick r:id="rId2" action="ppaction://hlinksldjump"/>
              </a:rPr>
              <a:t>Emerita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277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86338"/>
            <a:ext cx="12192000" cy="1871662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Buckner, Janet, Amy B. Welsh, and Karen R. Sime. "Evidence for Population Differentiation in the Bog Buckmoth of New York State." Northeastern Naturalist 21.4 (2014): 506-14. Print</a:t>
            </a:r>
            <a:r>
              <a:rPr lang="en-US" sz="3600" dirty="0" smtClean="0"/>
              <a:t>. 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43026"/>
          </a:xfrm>
        </p:spPr>
        <p:txBody>
          <a:bodyPr>
            <a:noAutofit/>
          </a:bodyPr>
          <a:lstStyle/>
          <a:p>
            <a:r>
              <a:rPr lang="en-US" sz="8800" dirty="0" smtClean="0"/>
              <a:t>Karen r. sime</a:t>
            </a:r>
            <a:endParaRPr lang="en-US" sz="5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12252" y="1443097"/>
            <a:ext cx="9822414" cy="2742347"/>
          </a:xfrm>
        </p:spPr>
        <p:txBody>
          <a:bodyPr>
            <a:no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Biological Sciences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	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  <p:pic>
        <p:nvPicPr>
          <p:cNvPr id="6" name="Picture 2" descr="Karen S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192911"/>
            <a:ext cx="2552628" cy="402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3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1672151"/>
            <a:ext cx="4549257" cy="303283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329238"/>
            <a:ext cx="12192000" cy="1528766"/>
          </a:xfrm>
        </p:spPr>
        <p:txBody>
          <a:bodyPr>
            <a:noAutofit/>
          </a:bodyPr>
          <a:lstStyle/>
          <a:p>
            <a:r>
              <a:rPr lang="en-US" sz="3600" dirty="0"/>
              <a:t>Smiley, Marilynn J.</a:t>
            </a:r>
            <a:r>
              <a:rPr lang="en-US" sz="3600" i="1" dirty="0"/>
              <a:t> </a:t>
            </a:r>
            <a:r>
              <a:rPr lang="en-US" sz="3600" dirty="0" smtClean="0"/>
              <a:t>“Bartlett</a:t>
            </a:r>
            <a:r>
              <a:rPr lang="en-US" sz="3600" dirty="0"/>
              <a:t>, James Carroll</a:t>
            </a:r>
            <a:r>
              <a:rPr lang="en-US" sz="3600" dirty="0" smtClean="0"/>
              <a:t>.”</a:t>
            </a:r>
            <a:r>
              <a:rPr lang="en-US" sz="3600" i="1" dirty="0" smtClean="0"/>
              <a:t> </a:t>
            </a:r>
            <a:r>
              <a:rPr lang="en-US" sz="3600" i="1" dirty="0"/>
              <a:t>The Grove Dictionary of American Music. </a:t>
            </a:r>
            <a:r>
              <a:rPr lang="en-US" sz="3600" dirty="0"/>
              <a:t>2nd ed. Vol. </a:t>
            </a:r>
            <a:r>
              <a:rPr lang="en-US" sz="3600" dirty="0" smtClean="0"/>
              <a:t>1</a:t>
            </a:r>
            <a:r>
              <a:rPr lang="en-US" sz="3600" dirty="0"/>
              <a:t>. New York: Oxford University, 2013. 365.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093825" cy="1600200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Marilynn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Smiley, 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</a:rPr>
              <a:t>emerita</a:t>
            </a:r>
            <a:endParaRPr lang="en-US" sz="6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1672151"/>
            <a:ext cx="4549257" cy="303283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043488"/>
            <a:ext cx="12192000" cy="1814512"/>
          </a:xfrm>
        </p:spPr>
        <p:txBody>
          <a:bodyPr>
            <a:noAutofit/>
          </a:bodyPr>
          <a:lstStyle/>
          <a:p>
            <a:r>
              <a:rPr lang="en-US" sz="3200" i="1" dirty="0"/>
              <a:t>Consort Gems of the Late Renaissance</a:t>
            </a:r>
            <a:r>
              <a:rPr lang="en-US" sz="3200" dirty="0"/>
              <a:t>. The Oswego Recorder Consort. Prod. Dan Wood</a:t>
            </a:r>
            <a:r>
              <a:rPr lang="en-US" sz="3200" dirty="0" smtClean="0"/>
              <a:t>. </a:t>
            </a:r>
            <a:r>
              <a:rPr lang="en-US" sz="3200" dirty="0"/>
              <a:t>Rec. 3 Sept. 2011. CD. The Oswego Recorder Consort is comprised of: </a:t>
            </a:r>
            <a:r>
              <a:rPr lang="en-US" sz="3200" dirty="0" smtClean="0"/>
              <a:t>John </a:t>
            </a:r>
            <a:r>
              <a:rPr lang="en-US" sz="3200" dirty="0"/>
              <a:t>Brunson, Marilynn Smiley, Jane Wright, Burton Phillips. (May 2014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2of4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053483" cy="1600200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Marilynn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Smiley, 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</a:rPr>
              <a:t>emerita</a:t>
            </a:r>
            <a:endParaRPr lang="en-US" sz="6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986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1672151"/>
            <a:ext cx="4549257" cy="303283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300663"/>
            <a:ext cx="12192000" cy="1557337"/>
          </a:xfrm>
        </p:spPr>
        <p:txBody>
          <a:bodyPr>
            <a:noAutofit/>
          </a:bodyPr>
          <a:lstStyle/>
          <a:p>
            <a:r>
              <a:rPr lang="en-US" sz="3600" dirty="0"/>
              <a:t>Smiley, Marilynn J.</a:t>
            </a:r>
            <a:r>
              <a:rPr lang="en-US" sz="3600" i="1" dirty="0"/>
              <a:t> </a:t>
            </a:r>
            <a:r>
              <a:rPr lang="en-US" sz="3600" i="1" dirty="0" smtClean="0"/>
              <a:t>“</a:t>
            </a:r>
            <a:r>
              <a:rPr lang="en-US" sz="3600" dirty="0" smtClean="0"/>
              <a:t>Ludden</a:t>
            </a:r>
            <a:r>
              <a:rPr lang="en-US" sz="3600" dirty="0"/>
              <a:t>, William</a:t>
            </a:r>
            <a:r>
              <a:rPr lang="en-US" sz="3600" dirty="0" smtClean="0"/>
              <a:t>.”</a:t>
            </a:r>
            <a:r>
              <a:rPr lang="en-US" sz="3600" i="1" dirty="0" smtClean="0"/>
              <a:t> </a:t>
            </a:r>
            <a:r>
              <a:rPr lang="en-US" sz="3600" i="1" dirty="0"/>
              <a:t>The Grove Dictionary of American Music. </a:t>
            </a:r>
            <a:r>
              <a:rPr lang="en-US" sz="3600" dirty="0"/>
              <a:t>2nd ed. Vol. </a:t>
            </a:r>
            <a:r>
              <a:rPr lang="en-US" sz="3600" dirty="0" smtClean="0"/>
              <a:t>5</a:t>
            </a:r>
            <a:r>
              <a:rPr lang="en-US" sz="3600" dirty="0"/>
              <a:t>. New York: Oxford University, 2013</a:t>
            </a:r>
            <a:r>
              <a:rPr lang="en-US" sz="3600" dirty="0" smtClean="0"/>
              <a:t>. 258. </a:t>
            </a:r>
            <a:r>
              <a:rPr lang="en-US" sz="3600" dirty="0"/>
              <a:t>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3of4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999695" cy="1600200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Marilynn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Smiley, 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</a:rPr>
              <a:t>emerita</a:t>
            </a:r>
            <a:endParaRPr lang="en-US" sz="6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488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1672151"/>
            <a:ext cx="4549257" cy="303283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72088"/>
            <a:ext cx="12192000" cy="1585913"/>
          </a:xfrm>
        </p:spPr>
        <p:txBody>
          <a:bodyPr>
            <a:noAutofit/>
          </a:bodyPr>
          <a:lstStyle/>
          <a:p>
            <a:r>
              <a:rPr lang="en-US" sz="3600" dirty="0"/>
              <a:t>Smiley, Marilynn J.</a:t>
            </a:r>
            <a:r>
              <a:rPr lang="en-US" sz="3600" i="1" dirty="0"/>
              <a:t> </a:t>
            </a:r>
            <a:r>
              <a:rPr lang="en-US" sz="3600" dirty="0" smtClean="0"/>
              <a:t>“Musin</a:t>
            </a:r>
            <a:r>
              <a:rPr lang="en-US" sz="3600" dirty="0"/>
              <a:t>, Ovide</a:t>
            </a:r>
            <a:r>
              <a:rPr lang="en-US" sz="3600" dirty="0" smtClean="0"/>
              <a:t>.”</a:t>
            </a:r>
            <a:r>
              <a:rPr lang="en-US" sz="3600" i="1" dirty="0" smtClean="0"/>
              <a:t> </a:t>
            </a:r>
            <a:r>
              <a:rPr lang="en-US" sz="3600" i="1" dirty="0"/>
              <a:t>The Grove Dictionary of American Music. </a:t>
            </a:r>
            <a:r>
              <a:rPr lang="en-US" sz="3600" dirty="0"/>
              <a:t>2nd ed. Vol. </a:t>
            </a:r>
            <a:r>
              <a:rPr lang="en-US" sz="3600" dirty="0" smtClean="0"/>
              <a:t>5</a:t>
            </a:r>
            <a:r>
              <a:rPr lang="en-US" sz="3600" dirty="0"/>
              <a:t>. New York: Oxford University, 2013. 684-685.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of4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999695" cy="1600200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Marilynn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Smiley, 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</a:rPr>
              <a:t>emerita</a:t>
            </a:r>
            <a:endParaRPr lang="en-US" sz="6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657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490070"/>
            <a:ext cx="3894925" cy="258692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33650"/>
            <a:ext cx="12192000" cy="192435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Kane, John, Lawrence Spizman, and Don Donelson. </a:t>
            </a:r>
            <a:r>
              <a:rPr lang="en-US" sz="3600" dirty="0" smtClean="0"/>
              <a:t>“Educational </a:t>
            </a:r>
            <a:r>
              <a:rPr lang="en-US" sz="3600" dirty="0"/>
              <a:t>Attainment Model for a Minor Child: The Next Generation</a:t>
            </a:r>
            <a:r>
              <a:rPr lang="en-US" sz="3600" dirty="0" smtClean="0"/>
              <a:t>.” </a:t>
            </a:r>
            <a:r>
              <a:rPr lang="en-US" sz="3600" i="1" dirty="0"/>
              <a:t>Journal of Forensic Economics</a:t>
            </a:r>
            <a:r>
              <a:rPr lang="en-US" sz="3600" dirty="0"/>
              <a:t> 24.2 (2013): 175-90. Print.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/>
              <a:t>Lawrence spizman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Economics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072063"/>
            <a:ext cx="12192000" cy="1785940"/>
          </a:xfrm>
        </p:spPr>
        <p:txBody>
          <a:bodyPr>
            <a:normAutofit/>
          </a:bodyPr>
          <a:lstStyle/>
          <a:p>
            <a:r>
              <a:rPr lang="en-US" i="1" dirty="0"/>
              <a:t>SUNY Oswego Storm Forecasting and Observation Program 2012</a:t>
            </a:r>
            <a:r>
              <a:rPr lang="en-US" dirty="0"/>
              <a:t>. Dir. Scott Steiger. Prod. Brett Rathbun. 2012. SUNY Oswego, 2012. DVD.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Scott Steiger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</p:spPr>
        <p:txBody>
          <a:bodyPr>
            <a:normAutofit fontScale="92500" lnSpcReduction="10000"/>
          </a:bodyPr>
          <a:lstStyle/>
          <a:p>
            <a:pPr marL="631825" indent="-631825"/>
            <a:r>
              <a:rPr lang="en-US" dirty="0"/>
              <a:t> </a:t>
            </a:r>
            <a:r>
              <a:rPr lang="en-US" dirty="0" smtClean="0"/>
              <a:t>Atmospheric and Geological </a:t>
            </a:r>
            <a:r>
              <a:rPr lang="en-US" dirty="0"/>
              <a:t>Sciences</a:t>
            </a:r>
          </a:p>
          <a:p>
            <a:r>
              <a:rPr lang="en-US" dirty="0" smtClean="0"/>
              <a:t>   Department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32" y="409916"/>
            <a:ext cx="4087248" cy="27559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086350"/>
            <a:ext cx="12192000" cy="1771653"/>
          </a:xfrm>
        </p:spPr>
        <p:txBody>
          <a:bodyPr/>
          <a:lstStyle/>
          <a:p>
            <a:r>
              <a:rPr lang="en-US" i="1" dirty="0"/>
              <a:t>SUNY Oswego Storm Forecasting and Observation Program 2014</a:t>
            </a:r>
            <a:r>
              <a:rPr lang="en-US" dirty="0"/>
              <a:t>. Dir. Scott Steiger. Prod. Brett Rathbun. 2014. SUNY Oswego, 2014. DVD</a:t>
            </a:r>
            <a:r>
              <a:rPr lang="en-US" dirty="0" smtClean="0"/>
              <a:t>. (Dec. 2014)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Scott Steiger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</p:spPr>
        <p:txBody>
          <a:bodyPr>
            <a:normAutofit fontScale="92500" lnSpcReduction="10000"/>
          </a:bodyPr>
          <a:lstStyle/>
          <a:p>
            <a:pPr marL="631825" indent="-631825"/>
            <a:r>
              <a:rPr lang="en-US" dirty="0"/>
              <a:t> </a:t>
            </a:r>
            <a:r>
              <a:rPr lang="en-US" dirty="0" smtClean="0"/>
              <a:t>Atmospheric and Geological </a:t>
            </a:r>
            <a:r>
              <a:rPr lang="en-US" dirty="0"/>
              <a:t>Sciences</a:t>
            </a:r>
          </a:p>
          <a:p>
            <a:r>
              <a:rPr lang="en-US" dirty="0" smtClean="0"/>
              <a:t>   Department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32" y="409916"/>
            <a:ext cx="4087248" cy="27559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33650"/>
            <a:ext cx="12192000" cy="192435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Yu, Jimin, et al. "Controls on Sr/Ca in Benthic Foraminifera and Implications for Seawater Sr/Ca during the Late Pleistocene." Quarternary Science Reviews 98 (2014): 1-6. Print</a:t>
            </a:r>
            <a:r>
              <a:rPr lang="en-US" sz="3600" dirty="0" smtClean="0"/>
              <a:t>. 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Paul </a:t>
            </a:r>
            <a:r>
              <a:rPr lang="en-US" sz="8800" dirty="0" smtClean="0"/>
              <a:t>Tomascak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741" y="1495129"/>
            <a:ext cx="8140293" cy="2742347"/>
          </a:xfrm>
        </p:spPr>
        <p:txBody>
          <a:bodyPr>
            <a:noAutofit/>
          </a:bodyPr>
          <a:lstStyle/>
          <a:p>
            <a:pPr marL="631825" indent="-631825"/>
            <a:r>
              <a:rPr lang="en-US" sz="7400" dirty="0"/>
              <a:t> Atmospheric and Geological Sciences</a:t>
            </a:r>
          </a:p>
          <a:p>
            <a:r>
              <a:rPr lang="en-US" sz="7400" dirty="0"/>
              <a:t>   Department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38" y="762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5574143"/>
            <a:ext cx="12192000" cy="1283860"/>
          </a:xfrm>
        </p:spPr>
        <p:txBody>
          <a:bodyPr/>
          <a:lstStyle/>
          <a:p>
            <a:r>
              <a:rPr lang="en-US" dirty="0"/>
              <a:t>Turco, Lewis. </a:t>
            </a:r>
            <a:r>
              <a:rPr lang="en-US" i="1" dirty="0"/>
              <a:t>The Familiar Stranger</a:t>
            </a:r>
            <a:r>
              <a:rPr lang="en-US" dirty="0"/>
              <a:t>. Scottsdale: Star Cloud, 2014. Print. (May 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417629" cy="2286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Lewis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Turco,</a:t>
            </a:r>
            <a:br>
              <a:rPr lang="en-US" sz="8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5600" dirty="0" smtClean="0">
                <a:ln>
                  <a:solidFill>
                    <a:schemeClr val="bg1"/>
                  </a:solidFill>
                </a:ln>
              </a:rPr>
              <a:t>Emeritus</a:t>
            </a:r>
            <a:endParaRPr lang="en-US" sz="4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45471" y="2558898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English Department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37" y="175445"/>
            <a:ext cx="2433259" cy="366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934" y="312820"/>
            <a:ext cx="7291857" cy="56938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Marketing </a:t>
            </a:r>
            <a:r>
              <a:rPr lang="en-US" sz="2800" b="1" dirty="0"/>
              <a:t>and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Barry A. Friedman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Mathematics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Ampalavanar</a:t>
            </a:r>
            <a:r>
              <a:rPr lang="en-US" sz="2800" dirty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Nanthakumar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Elizabeth Wilcox</a:t>
            </a:r>
            <a:endParaRPr lang="en-US" sz="2800" b="1" dirty="0"/>
          </a:p>
          <a:p>
            <a:r>
              <a:rPr lang="en-US" sz="2800" b="1" dirty="0"/>
              <a:t> </a:t>
            </a:r>
          </a:p>
          <a:p>
            <a:r>
              <a:rPr lang="en-US" sz="2800" b="1" dirty="0"/>
              <a:t>Modern Languages and Literatures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Peter Hertz-Ohmes, </a:t>
            </a:r>
            <a:r>
              <a:rPr lang="en-US" sz="2800" b="1" dirty="0" smtClean="0">
                <a:hlinkClick r:id="rId4" action="ppaction://hlinksldjump"/>
              </a:rPr>
              <a:t>Emeritus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sz="2800" b="1" dirty="0"/>
          </a:p>
          <a:p>
            <a:r>
              <a:rPr lang="en-US" sz="2800" b="1" dirty="0"/>
              <a:t>Music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5" action="ppaction://hlinksldjump"/>
              </a:rPr>
              <a:t>Marilynn </a:t>
            </a:r>
            <a:r>
              <a:rPr lang="en-US" sz="2800" b="1" u="sng" dirty="0">
                <a:solidFill>
                  <a:srgbClr val="CC9900"/>
                </a:solidFill>
                <a:hlinkClick r:id="rId5" action="ppaction://hlinksldjump"/>
              </a:rPr>
              <a:t>Smiley</a:t>
            </a:r>
            <a:r>
              <a:rPr lang="en-US" sz="2800" b="1" u="sng" dirty="0">
                <a:solidFill>
                  <a:srgbClr val="CC9900"/>
                </a:solidFill>
              </a:rPr>
              <a:t>, Emerita</a:t>
            </a:r>
            <a:endParaRPr lang="en-US" sz="2800" u="sng" dirty="0">
              <a:solidFill>
                <a:srgbClr val="CC9900"/>
              </a:solidFill>
            </a:endParaRP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6" action="ppaction://hlinksldjump"/>
              </a:rPr>
              <a:t>Dan </a:t>
            </a:r>
            <a:r>
              <a:rPr lang="en-US" sz="2800" b="1" dirty="0" smtClean="0">
                <a:hlinkClick r:id="rId6" action="ppaction://hlinksldjump"/>
              </a:rPr>
              <a:t>Wood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671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43513"/>
            <a:ext cx="12192000" cy="1614490"/>
          </a:xfrm>
        </p:spPr>
        <p:txBody>
          <a:bodyPr>
            <a:normAutofit/>
          </a:bodyPr>
          <a:lstStyle/>
          <a:p>
            <a:r>
              <a:rPr lang="en-US" sz="3600" dirty="0"/>
              <a:t>Wellman, Judith. Brooklyn's Promised Land: The Free Black Community of Weeksville, New York. New York: New York University Press, 2014. Print</a:t>
            </a:r>
            <a:r>
              <a:rPr lang="en-US" sz="3600" dirty="0" smtClean="0"/>
              <a:t>. 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832"/>
            <a:ext cx="10417629" cy="1600200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Judith </a:t>
            </a:r>
            <a:r>
              <a:rPr lang="en-US" sz="8800" dirty="0" smtClean="0"/>
              <a:t>Wellman,</a:t>
            </a:r>
            <a:br>
              <a:rPr lang="en-US" sz="8800" dirty="0" smtClean="0"/>
            </a:br>
            <a:r>
              <a:rPr lang="en-US" sz="5300" dirty="0" smtClean="0"/>
              <a:t>emerita</a:t>
            </a:r>
            <a:endParaRPr lang="en-US" sz="5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741" y="1767032"/>
            <a:ext cx="8140293" cy="2742347"/>
          </a:xfrm>
        </p:spPr>
        <p:txBody>
          <a:bodyPr>
            <a:normAutofit/>
          </a:bodyPr>
          <a:lstStyle/>
          <a:p>
            <a:pPr marL="631825" indent="-631825"/>
            <a:r>
              <a:rPr lang="en-US" dirty="0" smtClean="0"/>
              <a:t>History</a:t>
            </a:r>
            <a:endParaRPr lang="en-US" dirty="0"/>
          </a:p>
          <a:p>
            <a:r>
              <a:rPr lang="en-US" dirty="0" smtClean="0"/>
              <a:t>	Department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89" y="166832"/>
            <a:ext cx="3748086" cy="27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343524"/>
            <a:ext cx="12192000" cy="1514475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Gilliard-Cook, Theresa, and Brandon West. "Authentic Learning: Creating Meaning in the Higher Ed Classroom." </a:t>
            </a:r>
            <a:r>
              <a:rPr lang="en-US" sz="3600" i="1" dirty="0"/>
              <a:t>The EvoLLLution</a:t>
            </a:r>
            <a:r>
              <a:rPr lang="en-US" sz="3600" dirty="0"/>
              <a:t> Dec. 2014: n. pag. Digital file</a:t>
            </a:r>
            <a:r>
              <a:rPr lang="en-US" sz="3600" dirty="0" smtClean="0"/>
              <a:t>. 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Brandon west</a:t>
            </a:r>
            <a:endParaRPr lang="en-US" sz="5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741" y="1495129"/>
            <a:ext cx="8140293" cy="2742347"/>
          </a:xfrm>
        </p:spPr>
        <p:txBody>
          <a:bodyPr>
            <a:normAutofit/>
          </a:bodyPr>
          <a:lstStyle/>
          <a:p>
            <a:pPr marL="631825" indent="-631825"/>
            <a:r>
              <a:rPr lang="en-US" dirty="0" smtClean="0"/>
              <a:t>Penfield Library</a:t>
            </a:r>
            <a:endParaRPr lang="en-US" dirty="0"/>
          </a:p>
        </p:txBody>
      </p:sp>
      <p:pic>
        <p:nvPicPr>
          <p:cNvPr id="3" name="Picture 2" descr="Profil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138110"/>
            <a:ext cx="2827832" cy="31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732605"/>
            <a:ext cx="12192000" cy="1125394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Wilcox, Elizabeth. "Can a Pure Mathematician Really Dig Statistics?" Math Horizons Nov. 2013: 28-29. Print</a:t>
            </a:r>
            <a:r>
              <a:rPr lang="en-US" sz="3600" dirty="0" smtClean="0"/>
              <a:t>. 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Elizabeth </a:t>
            </a:r>
            <a:r>
              <a:rPr lang="en-US" sz="8800" dirty="0" smtClean="0"/>
              <a:t>Wilcox</a:t>
            </a:r>
            <a:endParaRPr lang="en-US" sz="5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741" y="1495129"/>
            <a:ext cx="8140293" cy="2742347"/>
          </a:xfrm>
        </p:spPr>
        <p:txBody>
          <a:bodyPr>
            <a:normAutofit/>
          </a:bodyPr>
          <a:lstStyle/>
          <a:p>
            <a:pPr marL="631825" indent="-631825"/>
            <a:r>
              <a:rPr lang="en-US" dirty="0" smtClean="0"/>
              <a:t>Mathematics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1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43513"/>
            <a:ext cx="12192000" cy="1614486"/>
          </a:xfrm>
        </p:spPr>
        <p:txBody>
          <a:bodyPr>
            <a:normAutofit/>
          </a:bodyPr>
          <a:lstStyle/>
          <a:p>
            <a:r>
              <a:rPr lang="en-US" sz="3600" dirty="0"/>
              <a:t>Wilcox, Elizabeth, et al. "Group Theory Session." Ohio </a:t>
            </a:r>
            <a:r>
              <a:rPr lang="en-US" sz="3600" dirty="0" smtClean="0"/>
              <a:t>State - </a:t>
            </a:r>
            <a:r>
              <a:rPr lang="en-US" sz="3600" dirty="0"/>
              <a:t>Denison </a:t>
            </a:r>
            <a:r>
              <a:rPr lang="en-US" sz="3600" dirty="0" smtClean="0"/>
              <a:t>Mathematics </a:t>
            </a:r>
            <a:r>
              <a:rPr lang="en-US" sz="3600" dirty="0"/>
              <a:t>Conference. Columbus Ohio. 9 May 2014. Organizer.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Elizabeth </a:t>
            </a:r>
            <a:r>
              <a:rPr lang="en-US" sz="8800" dirty="0" smtClean="0"/>
              <a:t>Wilcox</a:t>
            </a:r>
            <a:endParaRPr lang="en-US" sz="5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741" y="1495129"/>
            <a:ext cx="8140293" cy="2742347"/>
          </a:xfrm>
        </p:spPr>
        <p:txBody>
          <a:bodyPr>
            <a:normAutofit/>
          </a:bodyPr>
          <a:lstStyle/>
          <a:p>
            <a:pPr marL="631825" indent="-631825"/>
            <a:r>
              <a:rPr lang="en-US" dirty="0" smtClean="0"/>
              <a:t>Mathematics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43513"/>
            <a:ext cx="12192000" cy="1614486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Brewster, Ben, Peter Hauck, and Elizabeth Wilcox. "Quasi-antichain Chermak- Delgado Lattices of Finite Groups." Archiv der Mathematik 103.4 (2014): 301-11. Print. </a:t>
            </a:r>
            <a:r>
              <a:rPr lang="en-US" sz="3600" dirty="0" smtClean="0"/>
              <a:t>(Dec. 2014)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Elizabeth </a:t>
            </a:r>
            <a:r>
              <a:rPr lang="en-US" sz="8800" dirty="0" smtClean="0"/>
              <a:t>Wilcox</a:t>
            </a:r>
            <a:endParaRPr lang="en-US" sz="5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741" y="1495129"/>
            <a:ext cx="8140293" cy="2742347"/>
          </a:xfrm>
        </p:spPr>
        <p:txBody>
          <a:bodyPr>
            <a:normAutofit/>
          </a:bodyPr>
          <a:lstStyle/>
          <a:p>
            <a:pPr marL="631825" indent="-631825"/>
            <a:r>
              <a:rPr lang="en-US" dirty="0" smtClean="0"/>
              <a:t>Mathematics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237476"/>
            <a:ext cx="12192001" cy="2620523"/>
          </a:xfrm>
        </p:spPr>
        <p:txBody>
          <a:bodyPr>
            <a:noAutofit/>
          </a:bodyPr>
          <a:lstStyle/>
          <a:p>
            <a:r>
              <a:rPr lang="en-US" sz="3600" i="1" dirty="0"/>
              <a:t>Consort Gems of the Late Renaissance</a:t>
            </a:r>
            <a:r>
              <a:rPr lang="en-US" sz="3600" dirty="0"/>
              <a:t>. The Oswego Recorder Consort. Prod. Dan Wood. Rec. 3 Sept. 2011. CD. The Oswego Recorder Consort is comprised of: John Brunson, Marilynn Smiley, Jane Wright, Burton Phillips. (May 2014</a:t>
            </a:r>
            <a:r>
              <a:rPr lang="en-US" sz="3600" dirty="0" smtClean="0"/>
              <a:t>)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Dan wood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1273216" y="1495129"/>
            <a:ext cx="8963314" cy="27423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kern="120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Music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99" y="191087"/>
            <a:ext cx="4383417" cy="292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237476"/>
            <a:ext cx="12192001" cy="2620523"/>
          </a:xfrm>
        </p:spPr>
        <p:txBody>
          <a:bodyPr>
            <a:noAutofit/>
          </a:bodyPr>
          <a:lstStyle/>
          <a:p>
            <a:r>
              <a:rPr lang="en-US" sz="3600" i="1" dirty="0"/>
              <a:t>Consort Gems of the Late Renaissance</a:t>
            </a:r>
            <a:r>
              <a:rPr lang="en-US" sz="3600" dirty="0"/>
              <a:t>. The Oswego Recorder Consort. Prod. Dan Wood. Rec. 3 Sept. 2011. CD. The Oswego Recorder Consort is comprised of</a:t>
            </a:r>
            <a:r>
              <a:rPr lang="en-US" sz="3600" dirty="0" smtClean="0"/>
              <a:t>: </a:t>
            </a:r>
            <a:r>
              <a:rPr lang="en-US" sz="3600" dirty="0"/>
              <a:t>John Brunson, Marilynn Smiley, Jane Wright, Burton Phillips. (May 2014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Jane wright, </a:t>
            </a:r>
            <a:r>
              <a:rPr lang="en-US" sz="5600" b="1" dirty="0" smtClean="0">
                <a:ln>
                  <a:solidFill>
                    <a:schemeClr val="bg1"/>
                  </a:solidFill>
                </a:ln>
              </a:rPr>
              <a:t>emerita</a:t>
            </a:r>
            <a:endParaRPr lang="en-US" sz="56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Penfield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237476"/>
            <a:ext cx="12192001" cy="2620524"/>
          </a:xfrm>
        </p:spPr>
        <p:txBody>
          <a:bodyPr>
            <a:noAutofit/>
          </a:bodyPr>
          <a:lstStyle/>
          <a:p>
            <a:r>
              <a:rPr lang="en-US" sz="3600" dirty="0"/>
              <a:t>Zenor, Jason. "Where Are Those Good Ol' Fashioned Values? Reception Analysis of the Offensive Humor on 'Family Guy.'" </a:t>
            </a:r>
            <a:r>
              <a:rPr lang="en-US" sz="3600" i="1" dirty="0"/>
              <a:t>Operant Subjectivity: The International Journal of Q Methodology</a:t>
            </a:r>
            <a:r>
              <a:rPr lang="en-US" sz="3600" dirty="0"/>
              <a:t> 37.1-2 </a:t>
            </a:r>
            <a:r>
              <a:rPr lang="en-US" sz="3600" dirty="0" smtClean="0"/>
              <a:t>(</a:t>
            </a:r>
            <a:r>
              <a:rPr lang="en-US" sz="3600" dirty="0"/>
              <a:t>2014): 23-40. Print</a:t>
            </a:r>
            <a:r>
              <a:rPr lang="en-US" sz="3600" dirty="0" smtClean="0"/>
              <a:t>. (Dec. 2014)</a:t>
            </a:r>
            <a:endParaRPr lang="en-US" sz="3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Jason </a:t>
            </a:r>
            <a:r>
              <a:rPr lang="en-US" sz="9600" dirty="0" smtClean="0"/>
              <a:t>Zenor</a:t>
            </a:r>
            <a:endParaRPr lang="en-US" sz="56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Communication Studies 	Department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588" y="109538"/>
            <a:ext cx="2784847" cy="37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38151" y="1432222"/>
            <a:ext cx="10080369" cy="4161056"/>
          </a:xfrm>
        </p:spPr>
        <p:txBody>
          <a:bodyPr/>
          <a:lstStyle/>
          <a:p>
            <a:r>
              <a:rPr lang="en-US" sz="6000" dirty="0" smtClean="0">
                <a:latin typeface="Rockwell Condensed" panose="02060603050405020104" pitchFamily="18" charset="0"/>
              </a:rPr>
              <a:t>Want a Closer look at </a:t>
            </a:r>
            <a:br>
              <a:rPr lang="en-US" sz="6000" dirty="0" smtClean="0">
                <a:latin typeface="Rockwell Condensed" panose="02060603050405020104" pitchFamily="18" charset="0"/>
              </a:rPr>
            </a:br>
            <a:r>
              <a:rPr lang="en-US" sz="6000" dirty="0" smtClean="0">
                <a:latin typeface="Rockwell Condensed" panose="02060603050405020104" pitchFamily="18" charset="0"/>
              </a:rPr>
              <a:t>the 2014 contributions?</a:t>
            </a:r>
            <a:br>
              <a:rPr lang="en-US" sz="6000" dirty="0" smtClean="0">
                <a:latin typeface="Rockwell Condensed" panose="02060603050405020104" pitchFamily="18" charset="0"/>
              </a:rPr>
            </a:br>
            <a:r>
              <a:rPr lang="en-US" sz="6000" dirty="0" smtClean="0">
                <a:latin typeface="Rockwell Condensed" panose="02060603050405020104" pitchFamily="18" charset="0"/>
              </a:rPr>
              <a:t>Go to: </a:t>
            </a:r>
            <a:br>
              <a:rPr lang="en-US" sz="6000" dirty="0" smtClean="0">
                <a:latin typeface="Rockwell Condensed" panose="02060603050405020104" pitchFamily="18" charset="0"/>
              </a:rPr>
            </a:br>
            <a:r>
              <a:rPr lang="en-US" sz="6000" dirty="0">
                <a:latin typeface="Rockwell Condensed" panose="02060603050405020104" pitchFamily="18" charset="0"/>
              </a:rPr>
              <a:t/>
            </a:r>
            <a:br>
              <a:rPr lang="en-US" sz="6000" dirty="0">
                <a:latin typeface="Rockwell Condensed" panose="02060603050405020104" pitchFamily="18" charset="0"/>
              </a:rPr>
            </a:br>
            <a:r>
              <a:rPr lang="en-US" sz="4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www.oswego.edu/library/archives.html</a:t>
            </a:r>
            <a:endParaRPr lang="en-US" sz="4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934" y="312820"/>
            <a:ext cx="7291857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Philosophy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Charles Echelbarger, Emeritus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Physics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Alok </a:t>
            </a:r>
            <a:r>
              <a:rPr lang="en-US" sz="2800" b="1" dirty="0" smtClean="0">
                <a:hlinkClick r:id="rId3" action="ppaction://hlinksldjump"/>
              </a:rPr>
              <a:t>Kumar</a:t>
            </a:r>
            <a:endParaRPr lang="en-US" sz="2800" b="1" dirty="0" smtClean="0"/>
          </a:p>
          <a:p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2800" b="1" dirty="0"/>
              <a:t>Political Science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Bruce E. Altschuler, Emeritus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Lisa </a:t>
            </a:r>
            <a:r>
              <a:rPr lang="en-US" sz="2800" b="1" dirty="0" smtClean="0">
                <a:hlinkClick r:id="rId2" action="ppaction://hlinksldjump"/>
              </a:rPr>
              <a:t>Glidden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sz="2800" b="1" dirty="0"/>
          </a:p>
          <a:p>
            <a:r>
              <a:rPr lang="en-US" sz="2800" b="1" dirty="0"/>
              <a:t>Psychology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Leigh F. </a:t>
            </a:r>
            <a:r>
              <a:rPr lang="en-US" sz="2800" b="1" dirty="0" smtClean="0">
                <a:hlinkClick r:id="rId4" action="ppaction://hlinksldjump"/>
              </a:rPr>
              <a:t>Bacher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93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934" y="312820"/>
            <a:ext cx="7291857" cy="22467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Public </a:t>
            </a:r>
            <a:r>
              <a:rPr lang="en-US" sz="2800" b="1" dirty="0"/>
              <a:t>Justice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Omara Rivera-Vazquez</a:t>
            </a:r>
            <a:endParaRPr lang="en-US" sz="2800" dirty="0"/>
          </a:p>
          <a:p>
            <a:endParaRPr lang="en-US" sz="2800" b="1" dirty="0" smtClean="0"/>
          </a:p>
          <a:p>
            <a:r>
              <a:rPr lang="en-US" sz="2800" b="1" dirty="0" smtClean="0"/>
              <a:t>Sociology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Tim</a:t>
            </a:r>
            <a:r>
              <a:rPr lang="en-US" sz="2800" dirty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Delaney</a:t>
            </a:r>
            <a:r>
              <a:rPr lang="en-US" sz="2800" dirty="0">
                <a:hlinkClick r:id="rId3" action="ppaction://hlinksldjump"/>
              </a:rPr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95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4184</TotalTime>
  <Words>3332</Words>
  <Application>Microsoft Office PowerPoint</Application>
  <PresentationFormat>Widescreen</PresentationFormat>
  <Paragraphs>373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Calibri</vt:lpstr>
      <vt:lpstr>Rockwell</vt:lpstr>
      <vt:lpstr>Rockwell Condensed</vt:lpstr>
      <vt:lpstr>Times New Roman</vt:lpstr>
      <vt:lpstr>Wingdings</vt:lpstr>
      <vt:lpstr>Wood Type</vt:lpstr>
      <vt:lpstr>Display to  Archives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Bruce e. altschuler, emeritus</vt:lpstr>
      <vt:lpstr>Bruce e. altschuler, emeritus</vt:lpstr>
      <vt:lpstr>David Andrews</vt:lpstr>
      <vt:lpstr>Leigh f. Bacher</vt:lpstr>
      <vt:lpstr>Kestutis Bendinskas</vt:lpstr>
      <vt:lpstr>Timothy F. Braun</vt:lpstr>
      <vt:lpstr>John Brunson, emeritus</vt:lpstr>
      <vt:lpstr>David Crider</vt:lpstr>
      <vt:lpstr>Fehmi damkaci</vt:lpstr>
      <vt:lpstr>Fehmi damkaci</vt:lpstr>
      <vt:lpstr>Fehmi damkaci</vt:lpstr>
      <vt:lpstr>Fehmi damkaci</vt:lpstr>
      <vt:lpstr>Tim Delaney</vt:lpstr>
      <vt:lpstr>David A. dunn</vt:lpstr>
      <vt:lpstr>Charles Echelbarger, Emeritus</vt:lpstr>
      <vt:lpstr>Amanda fenlon</vt:lpstr>
      <vt:lpstr>Barry friedman</vt:lpstr>
      <vt:lpstr>Barry friedman</vt:lpstr>
      <vt:lpstr>Barry friedman</vt:lpstr>
      <vt:lpstr>Juliet giglio</vt:lpstr>
      <vt:lpstr>Theresa Gilliard-Cook</vt:lpstr>
      <vt:lpstr>Lisa Glidden</vt:lpstr>
      <vt:lpstr>Lisa Glidden</vt:lpstr>
      <vt:lpstr>C. Eric Hellquist</vt:lpstr>
      <vt:lpstr>C. Eric Hellquist</vt:lpstr>
      <vt:lpstr>Peter hertz-ohmes, emeritus</vt:lpstr>
      <vt:lpstr>Taejin jung</vt:lpstr>
      <vt:lpstr>Taejin jung</vt:lpstr>
      <vt:lpstr>John kane</vt:lpstr>
      <vt:lpstr>Alok kumar</vt:lpstr>
      <vt:lpstr>James mackenzie</vt:lpstr>
      <vt:lpstr>Linda rae markert</vt:lpstr>
      <vt:lpstr>Vincent markowsky</vt:lpstr>
      <vt:lpstr>Joshua McKeown</vt:lpstr>
      <vt:lpstr>Kristen A. Munger</vt:lpstr>
      <vt:lpstr>Kristen A. Munger</vt:lpstr>
      <vt:lpstr>Kristen A. Munger</vt:lpstr>
      <vt:lpstr>Maria S. Murray</vt:lpstr>
      <vt:lpstr>Maria S. Murray</vt:lpstr>
      <vt:lpstr>Maria S. Murray</vt:lpstr>
      <vt:lpstr>Ampalavanar       Nanthakumar</vt:lpstr>
      <vt:lpstr>Marilyn ochoa</vt:lpstr>
      <vt:lpstr>Marilyn ochoa</vt:lpstr>
      <vt:lpstr>Eugene Perticone,                                        Emeritus</vt:lpstr>
      <vt:lpstr>Omara Rivera-Vazquez</vt:lpstr>
      <vt:lpstr>Omara Rivera-Vazquez</vt:lpstr>
      <vt:lpstr>Mary tone rodgers</vt:lpstr>
      <vt:lpstr>Damian Schofield</vt:lpstr>
      <vt:lpstr>Damian Schofield</vt:lpstr>
      <vt:lpstr>Karen r. sime</vt:lpstr>
      <vt:lpstr>Karen r. sime</vt:lpstr>
      <vt:lpstr>Marilynn Smiley, emerita</vt:lpstr>
      <vt:lpstr>Marilynn Smiley, emerita</vt:lpstr>
      <vt:lpstr>Marilynn Smiley, emerita</vt:lpstr>
      <vt:lpstr>Marilynn Smiley, emerita</vt:lpstr>
      <vt:lpstr>Lawrence spizman</vt:lpstr>
      <vt:lpstr>Scott Steiger</vt:lpstr>
      <vt:lpstr>Scott Steiger</vt:lpstr>
      <vt:lpstr>Paul Tomascak</vt:lpstr>
      <vt:lpstr>Lewis Turco, Emeritus</vt:lpstr>
      <vt:lpstr>Judith Wellman, emerita</vt:lpstr>
      <vt:lpstr>Brandon west</vt:lpstr>
      <vt:lpstr>Elizabeth Wilcox</vt:lpstr>
      <vt:lpstr>Elizabeth Wilcox</vt:lpstr>
      <vt:lpstr>Elizabeth Wilcox</vt:lpstr>
      <vt:lpstr>Dan wood</vt:lpstr>
      <vt:lpstr>Jane wright, emerita</vt:lpstr>
      <vt:lpstr>Jason Zenor</vt:lpstr>
      <vt:lpstr>Want a Closer look at  the 2014 contributions? Go to:   www.oswego.edu/library/archives.html</vt:lpstr>
    </vt:vector>
  </TitlesOfParts>
  <Company>SUNY Oswego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Display to Archives 2013</dc:title>
  <dc:creator>Library Reference Desk</dc:creator>
  <cp:lastModifiedBy>Tina Chan</cp:lastModifiedBy>
  <cp:revision>418</cp:revision>
  <cp:lastPrinted>2014-01-21T18:37:44Z</cp:lastPrinted>
  <dcterms:created xsi:type="dcterms:W3CDTF">2013-11-26T21:00:03Z</dcterms:created>
  <dcterms:modified xsi:type="dcterms:W3CDTF">2015-03-31T18:42:06Z</dcterms:modified>
</cp:coreProperties>
</file>