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1"/>
  </p:notesMasterIdLst>
  <p:handoutMasterIdLst>
    <p:handoutMasterId r:id="rId72"/>
  </p:handoutMasterIdLst>
  <p:sldIdLst>
    <p:sldId id="440" r:id="rId2"/>
    <p:sldId id="366" r:id="rId3"/>
    <p:sldId id="367" r:id="rId4"/>
    <p:sldId id="368" r:id="rId5"/>
    <p:sldId id="369" r:id="rId6"/>
    <p:sldId id="370" r:id="rId7"/>
    <p:sldId id="514" r:id="rId8"/>
    <p:sldId id="442" r:id="rId9"/>
    <p:sldId id="485" r:id="rId10"/>
    <p:sldId id="486" r:id="rId11"/>
    <p:sldId id="444" r:id="rId12"/>
    <p:sldId id="511" r:id="rId13"/>
    <p:sldId id="386" r:id="rId14"/>
    <p:sldId id="456" r:id="rId15"/>
    <p:sldId id="445" r:id="rId16"/>
    <p:sldId id="396" r:id="rId17"/>
    <p:sldId id="459" r:id="rId18"/>
    <p:sldId id="510" r:id="rId19"/>
    <p:sldId id="460" r:id="rId20"/>
    <p:sldId id="447" r:id="rId21"/>
    <p:sldId id="461" r:id="rId22"/>
    <p:sldId id="515" r:id="rId23"/>
    <p:sldId id="462" r:id="rId24"/>
    <p:sldId id="487" r:id="rId25"/>
    <p:sldId id="488" r:id="rId26"/>
    <p:sldId id="489" r:id="rId27"/>
    <p:sldId id="490" r:id="rId28"/>
    <p:sldId id="463" r:id="rId29"/>
    <p:sldId id="464" r:id="rId30"/>
    <p:sldId id="491" r:id="rId31"/>
    <p:sldId id="513" r:id="rId32"/>
    <p:sldId id="512" r:id="rId33"/>
    <p:sldId id="509" r:id="rId34"/>
    <p:sldId id="465" r:id="rId35"/>
    <p:sldId id="492" r:id="rId36"/>
    <p:sldId id="466" r:id="rId37"/>
    <p:sldId id="493" r:id="rId38"/>
    <p:sldId id="494" r:id="rId39"/>
    <p:sldId id="424" r:id="rId40"/>
    <p:sldId id="467" r:id="rId41"/>
    <p:sldId id="496" r:id="rId42"/>
    <p:sldId id="497" r:id="rId43"/>
    <p:sldId id="498" r:id="rId44"/>
    <p:sldId id="468" r:id="rId45"/>
    <p:sldId id="469" r:id="rId46"/>
    <p:sldId id="470" r:id="rId47"/>
    <p:sldId id="471" r:id="rId48"/>
    <p:sldId id="472" r:id="rId49"/>
    <p:sldId id="473" r:id="rId50"/>
    <p:sldId id="474" r:id="rId51"/>
    <p:sldId id="475" r:id="rId52"/>
    <p:sldId id="476" r:id="rId53"/>
    <p:sldId id="477" r:id="rId54"/>
    <p:sldId id="499" r:id="rId55"/>
    <p:sldId id="500" r:id="rId56"/>
    <p:sldId id="501" r:id="rId57"/>
    <p:sldId id="502" r:id="rId58"/>
    <p:sldId id="503" r:id="rId59"/>
    <p:sldId id="480" r:id="rId60"/>
    <p:sldId id="481" r:id="rId61"/>
    <p:sldId id="482" r:id="rId62"/>
    <p:sldId id="483" r:id="rId63"/>
    <p:sldId id="484" r:id="rId64"/>
    <p:sldId id="504" r:id="rId65"/>
    <p:sldId id="505" r:id="rId66"/>
    <p:sldId id="506" r:id="rId67"/>
    <p:sldId id="507" r:id="rId68"/>
    <p:sldId id="508" r:id="rId69"/>
    <p:sldId id="439" r:id="rId7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0E60C9F4-9C12-4A31-8234-8A1FB7D30F69}">
          <p14:sldIdLst>
            <p14:sldId id="440"/>
          </p14:sldIdLst>
        </p14:section>
        <p14:section name="List of Contributors by Department" id="{36E4F33B-DE6C-4865-A555-82777C5CDEB5}">
          <p14:sldIdLst>
            <p14:sldId id="366"/>
            <p14:sldId id="367"/>
            <p14:sldId id="368"/>
            <p14:sldId id="369"/>
            <p14:sldId id="370"/>
            <p14:sldId id="514"/>
          </p14:sldIdLst>
        </p14:section>
        <p14:section name="Contributors (Alphabetical Order)" id="{A2EFFE7A-9310-4418-A13F-36AD65653A87}">
          <p14:sldIdLst>
            <p14:sldId id="442"/>
            <p14:sldId id="485"/>
            <p14:sldId id="486"/>
            <p14:sldId id="444"/>
            <p14:sldId id="511"/>
            <p14:sldId id="386"/>
            <p14:sldId id="456"/>
            <p14:sldId id="445"/>
            <p14:sldId id="396"/>
            <p14:sldId id="459"/>
            <p14:sldId id="510"/>
            <p14:sldId id="460"/>
            <p14:sldId id="447"/>
            <p14:sldId id="461"/>
            <p14:sldId id="515"/>
            <p14:sldId id="462"/>
            <p14:sldId id="487"/>
            <p14:sldId id="488"/>
            <p14:sldId id="489"/>
            <p14:sldId id="490"/>
            <p14:sldId id="463"/>
            <p14:sldId id="464"/>
            <p14:sldId id="491"/>
            <p14:sldId id="513"/>
            <p14:sldId id="512"/>
            <p14:sldId id="509"/>
            <p14:sldId id="465"/>
            <p14:sldId id="492"/>
            <p14:sldId id="466"/>
            <p14:sldId id="493"/>
            <p14:sldId id="494"/>
            <p14:sldId id="424"/>
            <p14:sldId id="467"/>
            <p14:sldId id="496"/>
            <p14:sldId id="497"/>
            <p14:sldId id="498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99"/>
            <p14:sldId id="500"/>
            <p14:sldId id="501"/>
            <p14:sldId id="502"/>
            <p14:sldId id="503"/>
            <p14:sldId id="480"/>
            <p14:sldId id="481"/>
            <p14:sldId id="482"/>
            <p14:sldId id="483"/>
            <p14:sldId id="484"/>
            <p14:sldId id="504"/>
            <p14:sldId id="505"/>
            <p14:sldId id="506"/>
            <p14:sldId id="507"/>
            <p14:sldId id="508"/>
          </p14:sldIdLst>
        </p14:section>
        <p14:section name="How to Find Out More" id="{B40BFD32-5C52-4249-888F-71BCAD28FA80}">
          <p14:sldIdLst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6600"/>
    <a:srgbClr val="FF9900"/>
    <a:srgbClr val="FFC000"/>
    <a:srgbClr val="FF9933"/>
    <a:srgbClr val="FFCC00"/>
    <a:srgbClr val="F7F6F6"/>
    <a:srgbClr val="EEEBEB"/>
    <a:srgbClr val="FFFFFF"/>
    <a:srgbClr val="D1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4" autoAdjust="0"/>
    <p:restoredTop sz="94434" autoAdjust="0"/>
  </p:normalViewPr>
  <p:slideViewPr>
    <p:cSldViewPr snapToGrid="0">
      <p:cViewPr varScale="1">
        <p:scale>
          <a:sx n="60" d="100"/>
          <a:sy n="60" d="100"/>
        </p:scale>
        <p:origin x="31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10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18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A49272-9363-4DB3-AD6A-90033429698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3FD822-5219-491D-8700-45819B1E1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5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8E703-C7BC-44D0-A6FF-9DA2B03DCF93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FCF41-4751-4E6C-B096-879E89C94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1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F41-4751-4E6C-B096-879E89C943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7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5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70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5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1BD0190-5546-4F50-B019-2312A911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2A -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5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70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 userDrawn="1"/>
        </p:nvGrpSpPr>
        <p:grpSpPr>
          <a:xfrm>
            <a:off x="596140" y="1211287"/>
            <a:ext cx="3334592" cy="3408214"/>
            <a:chOff x="9685338" y="4460675"/>
            <a:chExt cx="1080904" cy="1080902"/>
          </a:xfrm>
        </p:grpSpPr>
        <p:sp>
          <p:nvSpPr>
            <p:cNvPr id="16" name="Oval 15"/>
            <p:cNvSpPr/>
            <p:nvPr userDrawn="1"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grpSp>
        <p:nvGrpSpPr>
          <p:cNvPr id="10" name="Group 9"/>
          <p:cNvGrpSpPr/>
          <p:nvPr userDrawn="1"/>
        </p:nvGrpSpPr>
        <p:grpSpPr>
          <a:xfrm>
            <a:off x="863026" y="1511331"/>
            <a:ext cx="2768376" cy="2836207"/>
            <a:chOff x="9685338" y="4460675"/>
            <a:chExt cx="1080904" cy="1080902"/>
          </a:xfrm>
        </p:grpSpPr>
        <p:sp>
          <p:nvSpPr>
            <p:cNvPr id="11" name="Oval 10"/>
            <p:cNvSpPr/>
            <p:nvPr userDrawn="1"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8978" y="1432223"/>
            <a:ext cx="5709541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05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41184" y="1870159"/>
            <a:ext cx="2012059" cy="2093308"/>
          </a:xfrm>
          <a:prstGeom prst="ellipse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90150" y="1493203"/>
            <a:ext cx="2768376" cy="28250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Celebrating  25  Years of Scholarly &amp; Creative Activity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190-5546-4F50-B019-2312A911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5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8"/>
            <a:ext cx="2644309" cy="365125"/>
          </a:xfrm>
        </p:spPr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8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1" y="2506133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C1BD0190-5546-4F50-B019-2312A911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D2A - smal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917992"/>
            <a:ext cx="12192000" cy="1940011"/>
          </a:xfrm>
        </p:spPr>
        <p:txBody>
          <a:bodyPr anchor="t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417629" cy="1600200"/>
          </a:xfrm>
          <a:ln>
            <a:noFill/>
          </a:ln>
        </p:spPr>
        <p:txBody>
          <a:bodyPr>
            <a:normAutofit/>
          </a:bodyPr>
          <a:lstStyle>
            <a:lvl1pPr>
              <a:defRPr b="1">
                <a:ln>
                  <a:solidFill>
                    <a:schemeClr val="bg1"/>
                  </a:solidFill>
                </a:ln>
              </a:defRPr>
            </a:lvl1pPr>
          </a:lstStyle>
          <a:p>
            <a:endParaRPr lang="en-US" sz="88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273216" y="1495129"/>
            <a:ext cx="8140293" cy="2742347"/>
          </a:xfrm>
          <a:ln>
            <a:noFill/>
          </a:ln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8000"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 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40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D2A - lar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l="247" t="21484" r="481" b="3515"/>
          <a:stretch/>
        </p:blipFill>
        <p:spPr>
          <a:xfrm>
            <a:off x="1" y="3466534"/>
            <a:ext cx="12192000" cy="152145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3466533"/>
            <a:ext cx="12192001" cy="3391471"/>
          </a:xfrm>
        </p:spPr>
        <p:txBody>
          <a:bodyPr anchor="t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417629" cy="1600200"/>
          </a:xfrm>
          <a:ln>
            <a:noFill/>
          </a:ln>
        </p:spPr>
        <p:txBody>
          <a:bodyPr>
            <a:normAutofit/>
          </a:bodyPr>
          <a:lstStyle>
            <a:lvl1pPr>
              <a:defRPr b="1"/>
            </a:lvl1pPr>
          </a:lstStyle>
          <a:p>
            <a:endParaRPr lang="en-US" sz="88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273216" y="1495129"/>
            <a:ext cx="8140293" cy="2742347"/>
          </a:xfrm>
          <a:ln>
            <a:noFill/>
          </a:ln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8000"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7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190-5546-4F50-B019-2312A911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190-5546-4F50-B019-2312A911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190-5546-4F50-B019-2312A911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190-5546-4F50-B019-2312A911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4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190-5546-4F50-B019-2312A911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2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5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70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 userDrawn="1"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 userDrawn="1"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84558" y="4201362"/>
            <a:ext cx="814388" cy="82095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977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- D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303741" y="4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62874" y="6135619"/>
            <a:ext cx="681418" cy="681418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58461" y="6230128"/>
            <a:ext cx="490243" cy="492399"/>
          </a:xfrm>
          <a:prstGeom prst="ellipse">
            <a:avLst/>
          </a:prstGeom>
        </p:spPr>
      </p:pic>
      <p:sp>
        <p:nvSpPr>
          <p:cNvPr id="19" name="Subtitle 2"/>
          <p:cNvSpPr txBox="1">
            <a:spLocks/>
          </p:cNvSpPr>
          <p:nvPr userDrawn="1"/>
        </p:nvSpPr>
        <p:spPr>
          <a:xfrm>
            <a:off x="8303741" y="5773000"/>
            <a:ext cx="3888259" cy="1085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 smtClean="0"/>
              <a:t>Celebrating Scholarly &amp; Creative Activity</a:t>
            </a:r>
            <a:endParaRPr lang="en-US" sz="2400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8303739" y="59075"/>
            <a:ext cx="3888259" cy="1446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Display to Archives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01791" y="1360131"/>
            <a:ext cx="3890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+mj-lt"/>
              </a:rPr>
              <a:t>2015 Contributors</a:t>
            </a:r>
            <a:endParaRPr lang="en-US" sz="5000" dirty="0">
              <a:latin typeface="+mj-lt"/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8301790" y="2930059"/>
            <a:ext cx="3890209" cy="2561589"/>
          </a:xfrm>
          <a:prstGeom prst="rect">
            <a:avLst/>
          </a:prstGeom>
        </p:spPr>
        <p:txBody>
          <a:bodyPr>
            <a:noAutofit/>
          </a:bodyPr>
          <a:lstStyle>
            <a:lvl1pPr marL="182875" indent="-182875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Luncheon: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4/13/2016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12:00-1:00pm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Speakers’</a:t>
            </a:r>
            <a:r>
              <a:rPr lang="en-US" sz="3600" baseline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Corner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- D2A - 2"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16203" y="4"/>
            <a:ext cx="36757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44835" y="6272787"/>
            <a:ext cx="376392" cy="378047"/>
          </a:xfrm>
          <a:prstGeom prst="ellipse">
            <a:avLst/>
          </a:prstGeom>
        </p:spPr>
      </p:pic>
      <p:sp>
        <p:nvSpPr>
          <p:cNvPr id="19" name="Subtitle 2"/>
          <p:cNvSpPr txBox="1">
            <a:spLocks/>
          </p:cNvSpPr>
          <p:nvPr userDrawn="1"/>
        </p:nvSpPr>
        <p:spPr>
          <a:xfrm>
            <a:off x="8665784" y="5856976"/>
            <a:ext cx="3526216" cy="8325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Celebrating 25 Years of Scholarly Activity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7"/>
          <a:srcRect t="51535"/>
          <a:stretch/>
        </p:blipFill>
        <p:spPr>
          <a:xfrm>
            <a:off x="8516203" y="4"/>
            <a:ext cx="3677124" cy="134106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516203" y="1341063"/>
            <a:ext cx="367579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you know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our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9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contributors </a:t>
            </a:r>
            <a:endParaRPr lang="en-US" sz="39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the </a:t>
            </a:r>
          </a:p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Display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Archives collection?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1988-1989)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38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- D2A - 3"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16203" y="4"/>
            <a:ext cx="36757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44835" y="6272787"/>
            <a:ext cx="376392" cy="378047"/>
          </a:xfrm>
          <a:prstGeom prst="ellipse">
            <a:avLst/>
          </a:prstGeom>
        </p:spPr>
      </p:pic>
      <p:sp>
        <p:nvSpPr>
          <p:cNvPr id="19" name="Subtitle 2"/>
          <p:cNvSpPr txBox="1">
            <a:spLocks/>
          </p:cNvSpPr>
          <p:nvPr userDrawn="1"/>
        </p:nvSpPr>
        <p:spPr>
          <a:xfrm>
            <a:off x="8665784" y="5856976"/>
            <a:ext cx="3526216" cy="8325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alpha val="57000"/>
                  </a:schemeClr>
                </a:solidFill>
              </a:rPr>
              <a:t>Celebrating 25 Years of Scholarly Activity</a:t>
            </a:r>
            <a:endParaRPr lang="en-US" sz="2400" dirty="0">
              <a:solidFill>
                <a:schemeClr val="tx1">
                  <a:alpha val="57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516203" y="1341063"/>
            <a:ext cx="367579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you know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our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9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contributors </a:t>
            </a:r>
            <a:endParaRPr lang="en-US" sz="39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the </a:t>
            </a:r>
          </a:p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Display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Archives collection?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1988-1989)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8516203" y="0"/>
            <a:ext cx="3675797" cy="1334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ln>
                  <a:solidFill>
                    <a:schemeClr val="tx1"/>
                  </a:solidFill>
                </a:ln>
                <a:blipFill dpi="0" rotWithShape="1">
                  <a:blip r:embed="rId7">
                    <a:alphaModFix am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Display to Archives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- D2A - 3.1"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16203" y="4"/>
            <a:ext cx="36757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44835" y="6272787"/>
            <a:ext cx="376392" cy="378047"/>
          </a:xfrm>
          <a:prstGeom prst="ellipse">
            <a:avLst/>
          </a:prstGeom>
        </p:spPr>
      </p:pic>
      <p:sp>
        <p:nvSpPr>
          <p:cNvPr id="19" name="Subtitle 2"/>
          <p:cNvSpPr txBox="1">
            <a:spLocks/>
          </p:cNvSpPr>
          <p:nvPr userDrawn="1"/>
        </p:nvSpPr>
        <p:spPr>
          <a:xfrm>
            <a:off x="8665784" y="5856976"/>
            <a:ext cx="3526216" cy="8325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alpha val="57000"/>
                  </a:schemeClr>
                </a:solidFill>
              </a:rPr>
              <a:t>Celebrating 25 Years of Scholarly Activity</a:t>
            </a:r>
            <a:endParaRPr lang="en-US" sz="2400" dirty="0">
              <a:solidFill>
                <a:schemeClr val="tx1">
                  <a:alpha val="57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516202" y="1991745"/>
            <a:ext cx="367579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you know </a:t>
            </a:r>
            <a:endParaRPr lang="en-US" sz="4000" baseline="0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000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 </a:t>
            </a:r>
            <a:r>
              <a:rPr lang="en-US" sz="4000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our </a:t>
            </a:r>
            <a:endParaRPr lang="en-US" sz="4000" baseline="0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900" b="1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US" sz="3900" b="1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contributors </a:t>
            </a:r>
            <a:endParaRPr lang="en-US" sz="3900" b="1" baseline="0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000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the </a:t>
            </a:r>
          </a:p>
          <a:p>
            <a:pPr algn="ctr">
              <a:spcBef>
                <a:spcPts val="0"/>
              </a:spcBef>
            </a:pPr>
            <a:r>
              <a:rPr lang="en-US" sz="4000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Display </a:t>
            </a:r>
            <a:r>
              <a:rPr lang="en-US" sz="4000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Archives collection</a:t>
            </a:r>
            <a:r>
              <a:rPr lang="en-US" sz="4000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8516203" y="-1"/>
            <a:ext cx="3675797" cy="182330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ln>
                  <a:solidFill>
                    <a:schemeClr val="tx1"/>
                  </a:solidFill>
                </a:ln>
                <a:blipFill dpi="0" rotWithShape="1">
                  <a:blip r:embed="rId7">
                    <a:alphaModFix am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blipFill dpi="0" rotWithShape="1">
                  <a:blip r:embed="rId7">
                    <a:alphaModFix amt="44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6350" ty="-127000" sx="65000" sy="64000" flip="none" algn="tl"/>
                </a:blipFill>
              </a:rPr>
              <a:t>Display to Archives </a:t>
            </a:r>
          </a:p>
          <a:p>
            <a:pPr marL="0" marR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(1988-1989) </a:t>
            </a:r>
            <a:endParaRPr lang="en-US" sz="4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36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- D2A - 3.1.1"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"/>
            <a:ext cx="36757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Subtitle 2"/>
          <p:cNvSpPr txBox="1">
            <a:spLocks/>
          </p:cNvSpPr>
          <p:nvPr userDrawn="1"/>
        </p:nvSpPr>
        <p:spPr>
          <a:xfrm>
            <a:off x="0" y="5856976"/>
            <a:ext cx="3343212" cy="100102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300" dirty="0" smtClean="0">
                <a:solidFill>
                  <a:schemeClr val="tx1">
                    <a:alpha val="57000"/>
                  </a:schemeClr>
                </a:solidFill>
              </a:rPr>
              <a:t>Celebrating 25 Years of   Scholarly &amp; Creative      Activity</a:t>
            </a:r>
            <a:endParaRPr lang="en-US" sz="2300" dirty="0">
              <a:solidFill>
                <a:schemeClr val="tx1">
                  <a:alpha val="57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2" y="2138904"/>
            <a:ext cx="3675797" cy="340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4000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you </a:t>
            </a:r>
            <a:r>
              <a:rPr lang="en-US" sz="4000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remember our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3900" b="1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US" sz="3900" b="1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contributors </a:t>
            </a:r>
            <a:endParaRPr lang="en-US" sz="3900" b="1" baseline="0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000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the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000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Display </a:t>
            </a:r>
            <a:r>
              <a:rPr lang="en-US" sz="4000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Archives collection</a:t>
            </a:r>
            <a:r>
              <a:rPr lang="en-US" sz="4000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-1" y="0"/>
            <a:ext cx="3675797" cy="182330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ln>
                  <a:solidFill>
                    <a:schemeClr val="tx1"/>
                  </a:solidFill>
                </a:ln>
                <a:blipFill dpi="0" rotWithShape="1">
                  <a:blip r:embed="rId4">
                    <a:alphaModFix am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blipFill dpi="0" rotWithShape="1">
                  <a:blip r:embed="rId4">
                    <a:alphaModFix amt="44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6350" ty="-127000" sx="65000" sy="64000" flip="none" algn="tl"/>
                </a:blipFill>
              </a:rPr>
              <a:t>Display to Archives </a:t>
            </a:r>
          </a:p>
          <a:p>
            <a:pPr marL="0" marR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(1988-1989) </a:t>
            </a:r>
            <a:endParaRPr lang="en-US" sz="4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2994377" y="6176582"/>
            <a:ext cx="681418" cy="681418"/>
            <a:chOff x="11361456" y="6195813"/>
            <a:chExt cx="548640" cy="548640"/>
          </a:xfrm>
        </p:grpSpPr>
        <p:sp>
          <p:nvSpPr>
            <p:cNvPr id="15" name="Oval 1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84969" y="6270765"/>
            <a:ext cx="490243" cy="4923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97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4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190-5546-4F50-B019-2312A911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- D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" y="4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157552" y="4985508"/>
            <a:ext cx="1701373" cy="1701373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72679" y="5094142"/>
            <a:ext cx="1477609" cy="1484106"/>
          </a:xfrm>
          <a:prstGeom prst="ellipse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307941" y="856527"/>
            <a:ext cx="9236599" cy="5416256"/>
          </a:xfrm>
        </p:spPr>
        <p:txBody>
          <a:bodyPr/>
          <a:lstStyle>
            <a:lvl1pPr marL="0" indent="0">
              <a:buNone/>
              <a:defRPr sz="8000" b="1">
                <a:ln>
                  <a:solidFill>
                    <a:schemeClr val="bg1"/>
                  </a:solidFill>
                </a:ln>
                <a:latin typeface="+mj-lt"/>
              </a:defRPr>
            </a:lvl1pPr>
            <a:lvl2pPr>
              <a:defRPr sz="6000">
                <a:ln>
                  <a:solidFill>
                    <a:schemeClr val="bg1"/>
                  </a:solidFill>
                </a:ln>
                <a:latin typeface="+mj-lt"/>
              </a:defRPr>
            </a:lvl2pPr>
            <a:lvl3pPr>
              <a:defRPr sz="4800">
                <a:ln>
                  <a:solidFill>
                    <a:schemeClr val="bg1"/>
                  </a:solidFill>
                </a:ln>
                <a:latin typeface="+mj-lt"/>
              </a:defRPr>
            </a:lvl3pPr>
            <a:lvl4pPr>
              <a:defRPr sz="4800">
                <a:ln>
                  <a:solidFill>
                    <a:schemeClr val="bg1"/>
                  </a:solidFill>
                </a:ln>
                <a:latin typeface="+mj-lt"/>
              </a:defRPr>
            </a:lvl4pPr>
            <a:lvl5pPr>
              <a:defRPr sz="4800">
                <a:ln>
                  <a:solidFill>
                    <a:schemeClr val="bg1"/>
                  </a:solidFill>
                </a:ln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- D2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" y="4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307941" y="856527"/>
            <a:ext cx="9236599" cy="5416256"/>
          </a:xfrm>
        </p:spPr>
        <p:txBody>
          <a:bodyPr/>
          <a:lstStyle>
            <a:lvl1pPr marL="0" indent="0">
              <a:buNone/>
              <a:defRPr sz="8000" b="1">
                <a:ln>
                  <a:solidFill>
                    <a:schemeClr val="bg1"/>
                  </a:solidFill>
                </a:ln>
                <a:latin typeface="+mj-lt"/>
              </a:defRPr>
            </a:lvl1pPr>
            <a:lvl2pPr>
              <a:defRPr sz="6000">
                <a:ln>
                  <a:solidFill>
                    <a:schemeClr val="bg1"/>
                  </a:solidFill>
                </a:ln>
                <a:latin typeface="+mj-lt"/>
              </a:defRPr>
            </a:lvl2pPr>
            <a:lvl3pPr>
              <a:defRPr sz="4800">
                <a:ln>
                  <a:solidFill>
                    <a:schemeClr val="bg1"/>
                  </a:solidFill>
                </a:ln>
                <a:latin typeface="+mj-lt"/>
              </a:defRPr>
            </a:lvl3pPr>
            <a:lvl4pPr>
              <a:defRPr sz="4800">
                <a:ln>
                  <a:solidFill>
                    <a:schemeClr val="bg1"/>
                  </a:solidFill>
                </a:ln>
                <a:latin typeface="+mj-lt"/>
              </a:defRPr>
            </a:lvl4pPr>
            <a:lvl5pPr>
              <a:defRPr sz="4800">
                <a:ln>
                  <a:solidFill>
                    <a:schemeClr val="bg1"/>
                  </a:solidFill>
                </a:ln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73894" y="73890"/>
            <a:ext cx="2124361" cy="2124361"/>
            <a:chOff x="11361456" y="6195813"/>
            <a:chExt cx="548640" cy="548640"/>
          </a:xfrm>
        </p:grpSpPr>
        <p:sp>
          <p:nvSpPr>
            <p:cNvPr id="12" name="Oval 1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9824" y="260434"/>
            <a:ext cx="1743605" cy="1751272"/>
          </a:xfrm>
          <a:prstGeom prst="ellipse">
            <a:avLst/>
          </a:prstGeom>
        </p:spPr>
      </p:pic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9984511" y="73891"/>
            <a:ext cx="2124361" cy="2124361"/>
            <a:chOff x="11361456" y="6195813"/>
            <a:chExt cx="548640" cy="548640"/>
          </a:xfrm>
        </p:grpSpPr>
        <p:sp>
          <p:nvSpPr>
            <p:cNvPr id="19" name="Oval 1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74888" y="271307"/>
            <a:ext cx="1743605" cy="1751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683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- D2A -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" y="4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463674" y="18526"/>
            <a:ext cx="1701373" cy="1701373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72311" y="127159"/>
            <a:ext cx="1477609" cy="1484106"/>
          </a:xfrm>
          <a:prstGeom prst="ellipse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307941" y="856527"/>
            <a:ext cx="9236599" cy="5416256"/>
          </a:xfrm>
        </p:spPr>
        <p:txBody>
          <a:bodyPr/>
          <a:lstStyle>
            <a:lvl1pPr marL="0" indent="0">
              <a:buNone/>
              <a:defRPr sz="8000" b="1">
                <a:ln>
                  <a:solidFill>
                    <a:schemeClr val="bg1"/>
                  </a:solidFill>
                </a:ln>
                <a:latin typeface="+mj-lt"/>
              </a:defRPr>
            </a:lvl1pPr>
            <a:lvl2pPr>
              <a:defRPr sz="6000">
                <a:ln>
                  <a:solidFill>
                    <a:schemeClr val="bg1"/>
                  </a:solidFill>
                </a:ln>
                <a:latin typeface="+mj-lt"/>
              </a:defRPr>
            </a:lvl2pPr>
            <a:lvl3pPr>
              <a:defRPr sz="4800">
                <a:ln>
                  <a:solidFill>
                    <a:schemeClr val="bg1"/>
                  </a:solidFill>
                </a:ln>
                <a:latin typeface="+mj-lt"/>
              </a:defRPr>
            </a:lvl3pPr>
            <a:lvl4pPr>
              <a:defRPr sz="4800">
                <a:ln>
                  <a:solidFill>
                    <a:schemeClr val="bg1"/>
                  </a:solidFill>
                </a:ln>
                <a:latin typeface="+mj-lt"/>
              </a:defRPr>
            </a:lvl4pPr>
            <a:lvl5pPr>
              <a:defRPr sz="4800">
                <a:ln>
                  <a:solidFill>
                    <a:schemeClr val="bg1"/>
                  </a:solidFill>
                </a:ln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" y="5840"/>
            <a:ext cx="1701373" cy="1701373"/>
            <a:chOff x="11361456" y="6195813"/>
            <a:chExt cx="548640" cy="548640"/>
          </a:xfrm>
        </p:grpSpPr>
        <p:sp>
          <p:nvSpPr>
            <p:cNvPr id="12" name="Oval 1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130" y="114473"/>
            <a:ext cx="1477609" cy="14841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189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190-5546-4F50-B019-2312A911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2A - 1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5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534903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3796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 userDrawn="1"/>
        </p:nvGrpSpPr>
        <p:grpSpPr>
          <a:xfrm>
            <a:off x="10000270" y="4172634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 userDrawn="1"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33528" y="4280724"/>
            <a:ext cx="814388" cy="8428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45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2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190-5546-4F50-B019-2312A911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2A -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5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534903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3796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 userDrawn="1"/>
        </p:nvGrpSpPr>
        <p:grpSpPr>
          <a:xfrm>
            <a:off x="8728364" y="1502560"/>
            <a:ext cx="2352811" cy="2339767"/>
            <a:chOff x="9685338" y="4460675"/>
            <a:chExt cx="1080904" cy="1080902"/>
          </a:xfrm>
        </p:grpSpPr>
        <p:sp>
          <p:nvSpPr>
            <p:cNvPr id="11" name="Oval 10"/>
            <p:cNvSpPr/>
            <p:nvPr userDrawn="1"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2"/>
            <a:ext cx="9966960" cy="3821313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50405" y="1820992"/>
            <a:ext cx="1708727" cy="17029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198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2A -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5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534903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3796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 userDrawn="1"/>
        </p:nvGrpSpPr>
        <p:grpSpPr>
          <a:xfrm>
            <a:off x="8728364" y="1502560"/>
            <a:ext cx="2352811" cy="2339767"/>
            <a:chOff x="9685338" y="4460675"/>
            <a:chExt cx="1080904" cy="1080902"/>
          </a:xfrm>
        </p:grpSpPr>
        <p:sp>
          <p:nvSpPr>
            <p:cNvPr id="11" name="Oval 10"/>
            <p:cNvSpPr/>
            <p:nvPr userDrawn="1"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2"/>
            <a:ext cx="9966960" cy="3821313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50405" y="1820992"/>
            <a:ext cx="1708727" cy="1702901"/>
          </a:xfrm>
          <a:prstGeom prst="ellipse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890808" y="1660259"/>
            <a:ext cx="2027920" cy="20243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900" dirty="0" smtClean="0">
                <a:solidFill>
                  <a:schemeClr val="bg1"/>
                </a:solidFill>
              </a:rPr>
              <a:t>Celebrating   25   Years  of  Scholarly  &amp;  Creative  Activity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2A - 1.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5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534903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3796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2"/>
            <a:ext cx="9966960" cy="3821313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2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5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70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 userDrawn="1"/>
        </p:nvGrpSpPr>
        <p:grpSpPr>
          <a:xfrm>
            <a:off x="327546" y="317983"/>
            <a:ext cx="2500519" cy="2568990"/>
            <a:chOff x="9685338" y="4460675"/>
            <a:chExt cx="1080904" cy="1080902"/>
          </a:xfrm>
        </p:grpSpPr>
        <p:sp>
          <p:nvSpPr>
            <p:cNvPr id="11" name="Oval 10"/>
            <p:cNvSpPr/>
            <p:nvPr userDrawn="1"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6700" y="593592"/>
            <a:ext cx="1922209" cy="19998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738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D2A -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5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70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 userDrawn="1"/>
        </p:nvGrpSpPr>
        <p:grpSpPr>
          <a:xfrm>
            <a:off x="1088136" y="1516925"/>
            <a:ext cx="2615646" cy="2711054"/>
            <a:chOff x="9685338" y="4460675"/>
            <a:chExt cx="1080904" cy="1080902"/>
          </a:xfrm>
        </p:grpSpPr>
        <p:sp>
          <p:nvSpPr>
            <p:cNvPr id="11" name="Oval 10"/>
            <p:cNvSpPr/>
            <p:nvPr userDrawn="1"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8978" y="1432223"/>
            <a:ext cx="5709541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05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89929" y="1825798"/>
            <a:ext cx="2012059" cy="20933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7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2A - 3.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5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70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7899" y="1346950"/>
            <a:ext cx="5709541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05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8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D083634-3ECD-4C8A-94AD-75440CB6D81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8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1BD0190-5546-4F50-B019-2312A911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71" r:id="rId2"/>
    <p:sldLayoutId id="2147483782" r:id="rId3"/>
    <p:sldLayoutId id="2147483783" r:id="rId4"/>
    <p:sldLayoutId id="2147483779" r:id="rId5"/>
    <p:sldLayoutId id="2147483786" r:id="rId6"/>
    <p:sldLayoutId id="2147483777" r:id="rId7"/>
    <p:sldLayoutId id="2147483784" r:id="rId8"/>
    <p:sldLayoutId id="2147483785" r:id="rId9"/>
    <p:sldLayoutId id="2147483778" r:id="rId10"/>
    <p:sldLayoutId id="2147483758" r:id="rId11"/>
    <p:sldLayoutId id="2147483759" r:id="rId12"/>
    <p:sldLayoutId id="2147483769" r:id="rId13"/>
    <p:sldLayoutId id="2147483768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70" r:id="rId20"/>
    <p:sldLayoutId id="2147483773" r:id="rId21"/>
    <p:sldLayoutId id="2147483774" r:id="rId22"/>
    <p:sldLayoutId id="2147483775" r:id="rId23"/>
    <p:sldLayoutId id="2147483776" r:id="rId24"/>
    <p:sldLayoutId id="2147483765" r:id="rId25"/>
    <p:sldLayoutId id="2147483772" r:id="rId26"/>
    <p:sldLayoutId id="2147483780" r:id="rId27"/>
    <p:sldLayoutId id="2147483781" r:id="rId28"/>
    <p:sldLayoutId id="2147483766" r:id="rId29"/>
    <p:sldLayoutId id="2147483767" r:id="rId3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slide" Target="slide67.xml"/><Relationship Id="rId4" Type="http://schemas.openxmlformats.org/officeDocument/2006/relationships/slide" Target="slide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0.xml"/><Relationship Id="rId5" Type="http://schemas.openxmlformats.org/officeDocument/2006/relationships/slide" Target="slide68.xml"/><Relationship Id="rId4" Type="http://schemas.openxmlformats.org/officeDocument/2006/relationships/slide" Target="slide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58.xml"/><Relationship Id="rId5" Type="http://schemas.openxmlformats.org/officeDocument/2006/relationships/slide" Target="slide23.xml"/><Relationship Id="rId4" Type="http://schemas.openxmlformats.org/officeDocument/2006/relationships/slide" Target="slide6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1.xml"/><Relationship Id="rId5" Type="http://schemas.openxmlformats.org/officeDocument/2006/relationships/slide" Target="slide49.xml"/><Relationship Id="rId4" Type="http://schemas.openxmlformats.org/officeDocument/2006/relationships/slide" Target="slide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4941" y="1346950"/>
            <a:ext cx="6925236" cy="3035808"/>
          </a:xfrm>
        </p:spPr>
        <p:txBody>
          <a:bodyPr/>
          <a:lstStyle/>
          <a:p>
            <a:r>
              <a:rPr lang="en-US" sz="10200" dirty="0" smtClean="0"/>
              <a:t>Display to </a:t>
            </a:r>
            <a:br>
              <a:rPr lang="en-US" sz="10200" dirty="0" smtClean="0"/>
            </a:br>
            <a:r>
              <a:rPr lang="en-US" sz="10200" dirty="0"/>
              <a:t>Archives </a:t>
            </a:r>
            <a:r>
              <a:rPr lang="en-US" sz="10200" dirty="0" smtClean="0"/>
              <a:t>2015</a:t>
            </a:r>
            <a:endParaRPr lang="en-US" sz="102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4294967295"/>
          </p:nvPr>
        </p:nvSpPr>
        <p:spPr>
          <a:xfrm>
            <a:off x="928369" y="4381335"/>
            <a:ext cx="10198810" cy="531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Celebrating Scholarly &amp; Creative Activity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2687414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4881282"/>
            <a:ext cx="12192000" cy="1976722"/>
          </a:xfrm>
        </p:spPr>
        <p:txBody>
          <a:bodyPr>
            <a:noAutofit/>
          </a:bodyPr>
          <a:lstStyle/>
          <a:p>
            <a:r>
              <a:rPr lang="en-US" sz="3600" dirty="0"/>
              <a:t>Altschuler, Bruce E. "Is the Pentagon Papers Case Relevant in the Age of WikiLeaks?" </a:t>
            </a:r>
            <a:r>
              <a:rPr lang="en-US" sz="3600" i="1" dirty="0"/>
              <a:t>Political Science Quarterly</a:t>
            </a:r>
            <a:r>
              <a:rPr lang="en-US" sz="3600" dirty="0"/>
              <a:t> 130.3 (2015): 401-23. </a:t>
            </a:r>
            <a:r>
              <a:rPr lang="en-US" sz="3600" dirty="0" smtClean="0"/>
              <a:t>Print. 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"/>
            <a:ext cx="10417629" cy="2312895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Bruce e. altschuler, </a:t>
            </a:r>
            <a:r>
              <a:rPr lang="en-US" sz="6000" dirty="0" smtClean="0"/>
              <a:t>emeritus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3216" y="2244861"/>
            <a:ext cx="8140293" cy="2742347"/>
          </a:xfrm>
          <a:ln>
            <a:noFill/>
          </a:ln>
        </p:spPr>
        <p:txBody>
          <a:bodyPr/>
          <a:lstStyle/>
          <a:p>
            <a:r>
              <a:rPr lang="en-US" dirty="0" smtClean="0"/>
              <a:t>Political Science</a:t>
            </a:r>
          </a:p>
          <a:p>
            <a:r>
              <a:rPr lang="en-US" dirty="0" smtClean="0"/>
              <a:t>  Department</a:t>
            </a:r>
            <a:endParaRPr lang="en-US" dirty="0"/>
          </a:p>
        </p:txBody>
      </p:sp>
      <p:pic>
        <p:nvPicPr>
          <p:cNvPr id="7" name="Picture 2" descr="Bruce Altschul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18" y="155477"/>
            <a:ext cx="1982585" cy="29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56890" y="648867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of2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Andrews, David. "Los Precios Naturales de Adam Smith, la Metafora de la Gravitacion y los Propositos de la Naturaleza." </a:t>
            </a:r>
            <a:r>
              <a:rPr lang="en-US" sz="3600" i="1" dirty="0"/>
              <a:t>Debate Economico</a:t>
            </a:r>
            <a:r>
              <a:rPr lang="en-US" sz="3600" dirty="0"/>
              <a:t> 3.9 (2014): 130-53. Print. (Spring </a:t>
            </a:r>
            <a:r>
              <a:rPr lang="en-US" sz="3600" dirty="0" smtClean="0"/>
              <a:t>2015)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David Andrews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smtClean="0"/>
              <a:t>Department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42" y="210818"/>
            <a:ext cx="3867364" cy="2568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56890" y="648867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of2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Andrews, David. "Natural Price and the Long Run: Alfred Marshall's Misreading of Adam Smith." </a:t>
            </a:r>
            <a:r>
              <a:rPr lang="en-US" sz="3600" i="1" dirty="0"/>
              <a:t>Cambridge Journal of Economics</a:t>
            </a:r>
            <a:r>
              <a:rPr lang="en-US" sz="3600" dirty="0"/>
              <a:t> 39 (2015): 265-79. Print. (Spring 2015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David Andrews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smtClean="0"/>
              <a:t>Department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42" y="210818"/>
            <a:ext cx="3867364" cy="2568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56890" y="648867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of2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1" y="3490175"/>
            <a:ext cx="12192001" cy="3367825"/>
          </a:xfrm>
        </p:spPr>
        <p:txBody>
          <a:bodyPr>
            <a:noAutofit/>
          </a:bodyPr>
          <a:lstStyle/>
          <a:p>
            <a:r>
              <a:rPr lang="en-US" sz="3600" dirty="0"/>
              <a:t>Zhu, Min, Said Atri, and Eyub Yegen. "Are Candlestick Trading Strategies Effective in Certain Stocks </a:t>
            </a:r>
            <a:r>
              <a:rPr lang="en-US" sz="3600" dirty="0" smtClean="0"/>
              <a:t>with </a:t>
            </a:r>
            <a:r>
              <a:rPr lang="en-US" sz="3600" dirty="0"/>
              <a:t>Distinct Features?" </a:t>
            </a:r>
            <a:r>
              <a:rPr lang="en-US" sz="3600" i="1" dirty="0"/>
              <a:t>Pacific-Basin Finance Journal</a:t>
            </a:r>
            <a:r>
              <a:rPr lang="en-US" sz="3600" dirty="0"/>
              <a:t> (2015): n. pag. </a:t>
            </a:r>
            <a:r>
              <a:rPr lang="en-US" sz="3600" i="1" dirty="0"/>
              <a:t>Science Direct</a:t>
            </a:r>
            <a:r>
              <a:rPr lang="en-US" sz="3600" dirty="0"/>
              <a:t>. Web. 16 Dec. 2015. &lt;http://dx.doi.org/10.1016/j.pacfin.2015.10.007&gt;.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8800" dirty="0" smtClean="0">
                <a:ln>
                  <a:solidFill>
                    <a:schemeClr val="bg1"/>
                  </a:solidFill>
                </a:ln>
              </a:rPr>
              <a:t>Said atri</a:t>
            </a:r>
            <a:endParaRPr lang="en-US" sz="88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smtClean="0"/>
              <a:t>Department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204" y="107324"/>
            <a:ext cx="3142848" cy="317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il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27" y="251105"/>
            <a:ext cx="3597585" cy="26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" y="3454057"/>
            <a:ext cx="12192000" cy="3403943"/>
          </a:xfrm>
        </p:spPr>
        <p:txBody>
          <a:bodyPr>
            <a:noAutofit/>
          </a:bodyPr>
          <a:lstStyle/>
          <a:p>
            <a:r>
              <a:rPr lang="en-US" sz="3600" dirty="0"/>
              <a:t>Bishop, Michelle, and Brandon West. "Using Primary Sources to Help Students </a:t>
            </a:r>
            <a:r>
              <a:rPr lang="en-US" sz="3600" dirty="0" smtClean="0"/>
              <a:t>Discover </a:t>
            </a:r>
            <a:r>
              <a:rPr lang="en-US" sz="3600" dirty="0"/>
              <a:t>Their Voices in the Research Process." </a:t>
            </a:r>
            <a:r>
              <a:rPr lang="en-US" sz="3600" i="1" dirty="0"/>
              <a:t>LOEX Quarterly</a:t>
            </a:r>
            <a:r>
              <a:rPr lang="en-US" sz="3600" dirty="0"/>
              <a:t> 41.2 (2014): n. </a:t>
            </a:r>
            <a:r>
              <a:rPr lang="en-US" sz="3600" dirty="0" smtClean="0"/>
              <a:t>pag. </a:t>
            </a:r>
            <a:r>
              <a:rPr lang="en-US" sz="3600" i="1" dirty="0" smtClean="0"/>
              <a:t>Digital </a:t>
            </a:r>
            <a:r>
              <a:rPr lang="en-US" sz="3600" i="1" dirty="0"/>
              <a:t>Commons@EMU</a:t>
            </a:r>
            <a:r>
              <a:rPr lang="en-US" sz="3600" dirty="0"/>
              <a:t>. Web. 8 July 2015: </a:t>
            </a:r>
            <a:r>
              <a:rPr lang="en-US" sz="3600" dirty="0" smtClean="0"/>
              <a:t>&lt;http</a:t>
            </a:r>
            <a:r>
              <a:rPr lang="en-US" sz="3600" dirty="0"/>
              <a:t>://</a:t>
            </a:r>
            <a:r>
              <a:rPr lang="en-US" sz="3600" dirty="0" smtClean="0"/>
              <a:t>commons.emich.edu/loexquarterly/vol41/iss/&gt;. (Spring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8800" dirty="0" smtClean="0">
                <a:ln>
                  <a:solidFill>
                    <a:schemeClr val="bg1"/>
                  </a:solidFill>
                </a:ln>
              </a:rPr>
              <a:t>Michelle bishop</a:t>
            </a:r>
            <a:endParaRPr lang="en-US" sz="88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Penfield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smtClean="0"/>
              <a:t>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Card, Robert F. "Is There No Alternative? Conscientious Objection by Medical Students." </a:t>
            </a:r>
            <a:r>
              <a:rPr lang="en-US" sz="3600" i="1" dirty="0"/>
              <a:t>Journal of </a:t>
            </a:r>
            <a:r>
              <a:rPr lang="en-US" sz="3600" dirty="0"/>
              <a:t>Medical</a:t>
            </a:r>
            <a:r>
              <a:rPr lang="en-US" sz="3600" i="1" dirty="0"/>
              <a:t> Ethics</a:t>
            </a:r>
            <a:r>
              <a:rPr lang="en-US" sz="3600" dirty="0"/>
              <a:t> 38.10 (2012): 602-04. Print. (Spring 2015)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Robert f. card</a:t>
            </a:r>
            <a:endParaRPr lang="en-US" sz="8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smtClean="0"/>
              <a:t>Department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"/>
          <a:stretch/>
        </p:blipFill>
        <p:spPr>
          <a:xfrm>
            <a:off x="7329488" y="304316"/>
            <a:ext cx="4740013" cy="298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28" y="373783"/>
            <a:ext cx="5130961" cy="342064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15770"/>
            <a:ext cx="12192000" cy="2000699"/>
          </a:xfrm>
        </p:spPr>
        <p:txBody>
          <a:bodyPr>
            <a:normAutofit/>
          </a:bodyPr>
          <a:lstStyle/>
          <a:p>
            <a:r>
              <a:rPr lang="en-US" sz="3600" dirty="0"/>
              <a:t>Delaney, Tim, and Tim Madigan. </a:t>
            </a:r>
            <a:r>
              <a:rPr lang="en-US" sz="3600" i="1" dirty="0"/>
              <a:t>The Sociology of Sports: An Introduction</a:t>
            </a:r>
            <a:r>
              <a:rPr lang="en-US" sz="3600" dirty="0"/>
              <a:t>. 2nd. ed. Jefferson: McFarland, 2015. Print</a:t>
            </a:r>
            <a:r>
              <a:rPr lang="en-US" sz="3600" dirty="0" smtClean="0"/>
              <a:t>. 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Tim Delaney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Sociology</a:t>
            </a:r>
            <a:br>
              <a:rPr lang="en-US" dirty="0">
                <a:ln>
                  <a:solidFill>
                    <a:schemeClr val="bg1"/>
                  </a:solidFill>
                </a:ln>
              </a:rPr>
            </a:br>
            <a:r>
              <a:rPr lang="en-US" dirty="0" smtClean="0">
                <a:ln>
                  <a:solidFill>
                    <a:schemeClr val="bg1"/>
                  </a:solidFill>
                </a:ln>
              </a:rPr>
              <a:t> 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81" y="203203"/>
            <a:ext cx="3169997" cy="346469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08176"/>
            <a:ext cx="12192000" cy="200829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Diddi</a:t>
            </a:r>
            <a:r>
              <a:rPr lang="en-US" sz="3600" dirty="0"/>
              <a:t>, Arvind, Frederick Fico, and Geri Alumit Zeldes. "Partisan Balance and Bias in TV Network Coverage of the 2000, 2004, and 2008 Presidential Elections." </a:t>
            </a:r>
            <a:r>
              <a:rPr lang="en-US" sz="3600" i="1" dirty="0"/>
              <a:t>Journal of Broadcasting &amp;</a:t>
            </a:r>
            <a:r>
              <a:rPr lang="en-US" sz="3600" dirty="0"/>
              <a:t> Electronic</a:t>
            </a:r>
            <a:r>
              <a:rPr lang="en-US" sz="3600" i="1" dirty="0"/>
              <a:t> Media</a:t>
            </a:r>
            <a:r>
              <a:rPr lang="en-US" sz="3600" dirty="0"/>
              <a:t> 58.2 (2014): 161-78. Print. </a:t>
            </a:r>
            <a:r>
              <a:rPr lang="en-US" sz="3600" dirty="0" smtClean="0"/>
              <a:t>(Spring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Arvind diddi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Communication Studies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/>
            </a:r>
            <a:br>
              <a:rPr lang="en-US" dirty="0">
                <a:ln>
                  <a:solidFill>
                    <a:schemeClr val="bg1"/>
                  </a:solidFill>
                </a:ln>
              </a:rPr>
            </a:br>
            <a:r>
              <a:rPr lang="en-US" dirty="0" smtClean="0">
                <a:ln>
                  <a:solidFill>
                    <a:schemeClr val="bg1"/>
                  </a:solidFill>
                </a:ln>
              </a:rPr>
              <a:t> 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08176"/>
            <a:ext cx="12192000" cy="2008293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3600" dirty="0" smtClean="0">
                <a:cs typeface="Arial" panose="020B0604020202020204" pitchFamily="34" charset="0"/>
              </a:rPr>
              <a:t>Donnelly</a:t>
            </a:r>
            <a:r>
              <a:rPr lang="en-US" altLang="en-US" sz="3600" dirty="0">
                <a:cs typeface="Arial" panose="020B0604020202020204" pitchFamily="34" charset="0"/>
              </a:rPr>
              <a:t>, Laura. </a:t>
            </a:r>
            <a:r>
              <a:rPr lang="en-US" altLang="en-US" sz="3600" i="1" dirty="0">
                <a:cs typeface="Arial" panose="020B0604020202020204" pitchFamily="34" charset="0"/>
              </a:rPr>
              <a:t>Watershed : Poems</a:t>
            </a:r>
            <a:r>
              <a:rPr lang="en-US" altLang="en-US" sz="3600" dirty="0">
                <a:cs typeface="Arial" panose="020B0604020202020204" pitchFamily="34" charset="0"/>
              </a:rPr>
              <a:t>. San </a:t>
            </a:r>
            <a:r>
              <a:rPr lang="en-US" altLang="en-US" sz="3600" dirty="0" smtClean="0">
                <a:cs typeface="Arial" panose="020B0604020202020204" pitchFamily="34" charset="0"/>
              </a:rPr>
              <a:t>Diego, CA: </a:t>
            </a:r>
            <a:r>
              <a:rPr lang="en-US" altLang="en-US" sz="3600" dirty="0">
                <a:cs typeface="Arial" panose="020B0604020202020204" pitchFamily="34" charset="0"/>
              </a:rPr>
              <a:t>Cider Press Review, 2014. Print.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Laura donnelly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/>
            </a:r>
            <a:br>
              <a:rPr lang="en-US" dirty="0">
                <a:ln>
                  <a:solidFill>
                    <a:schemeClr val="bg1"/>
                  </a:solidFill>
                </a:ln>
              </a:rPr>
            </a:br>
            <a:r>
              <a:rPr lang="en-US" dirty="0" smtClean="0">
                <a:ln>
                  <a:solidFill>
                    <a:schemeClr val="bg1"/>
                  </a:solidFill>
                </a:ln>
              </a:rPr>
              <a:t>  Department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270" y="218017"/>
            <a:ext cx="3191278" cy="41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237476"/>
            <a:ext cx="12192001" cy="2607972"/>
          </a:xfrm>
        </p:spPr>
        <p:txBody>
          <a:bodyPr>
            <a:noAutofit/>
          </a:bodyPr>
          <a:lstStyle/>
          <a:p>
            <a:r>
              <a:rPr lang="en-US" sz="3600" dirty="0"/>
              <a:t>Aziz, Nergis, Barry A. Friedman, and Habibe Ilhan. "The Impact of Nonprofit Organizations on the Intent to Visit Turkey: An Empirical Test Using the Theory of Planned Behavior." </a:t>
            </a:r>
            <a:r>
              <a:rPr lang="en-US" sz="3600" i="1" dirty="0"/>
              <a:t>Place Branding </a:t>
            </a:r>
            <a:r>
              <a:rPr lang="en-US" sz="3600" dirty="0"/>
              <a:t>and</a:t>
            </a:r>
            <a:r>
              <a:rPr lang="en-US" sz="3600" i="1" dirty="0"/>
              <a:t> Public Diplomacy</a:t>
            </a:r>
            <a:r>
              <a:rPr lang="en-US" sz="3600" dirty="0"/>
              <a:t> 11 (2015): 175-89. Print.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chemeClr val="bg1"/>
                  </a:solidFill>
                </a:ln>
              </a:rPr>
              <a:t>Barry a. friedman</a:t>
            </a:r>
            <a:endParaRPr lang="en-US" sz="88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33341" y="1495129"/>
            <a:ext cx="8642671" cy="2742347"/>
          </a:xfrm>
        </p:spPr>
        <p:txBody>
          <a:bodyPr>
            <a:normAutofit/>
          </a:bodyPr>
          <a:lstStyle/>
          <a:p>
            <a:r>
              <a:rPr lang="en-US" dirty="0" smtClean="0"/>
              <a:t>Marketing &amp; Management</a:t>
            </a:r>
            <a:br>
              <a:rPr lang="en-US" dirty="0" smtClean="0"/>
            </a:br>
            <a:r>
              <a:rPr lang="en-US" dirty="0" smtClean="0"/>
              <a:t>  Department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6012" y="130561"/>
            <a:ext cx="2212063" cy="33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5470" y="312821"/>
            <a:ext cx="7196322" cy="39703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smtClean="0"/>
              <a:t>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hlinkClick r:id="rId2" action="ppaction://hlinksldjump"/>
              </a:rPr>
              <a:t>Richard </a:t>
            </a:r>
            <a:r>
              <a:rPr lang="en-US" sz="2800" b="1" dirty="0" err="1" smtClean="0">
                <a:hlinkClick r:id="rId2" action="ppaction://hlinksldjump"/>
              </a:rPr>
              <a:t>Zakin</a:t>
            </a:r>
            <a:r>
              <a:rPr lang="en-US" sz="2800" b="1" dirty="0">
                <a:hlinkClick r:id="rId3" action="ppaction://hlinksldjump"/>
              </a:rPr>
              <a:t>, Emeritus</a:t>
            </a:r>
            <a:r>
              <a:rPr lang="en-US" sz="2800" b="1" dirty="0"/>
              <a:t> </a:t>
            </a:r>
          </a:p>
          <a:p>
            <a:endParaRPr lang="en-US" sz="2800" b="1" dirty="0"/>
          </a:p>
          <a:p>
            <a:r>
              <a:rPr lang="en-US" sz="2800" b="1" dirty="0" smtClean="0"/>
              <a:t>Atmospheric </a:t>
            </a:r>
            <a:r>
              <a:rPr lang="en-US" sz="2800" b="1" dirty="0"/>
              <a:t>and Geological Sciences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hlinkClick r:id="rId4" action="ppaction://hlinksldjump"/>
              </a:rPr>
              <a:t>Paul Tomascak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Biological Sciences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hlinkClick r:id="rId2" action="ppaction://hlinksldjump"/>
              </a:rPr>
              <a:t>Jennifer Olori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hlinkClick r:id="rId2" action="ppaction://hlinksldjump"/>
              </a:rPr>
              <a:t>Peter Rosenbaum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693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Iorizzo, Luciano, </a:t>
            </a:r>
            <a:r>
              <a:rPr lang="en-US" sz="3600" i="1" dirty="0"/>
              <a:t>Italian Americana: Cultural and Historical Review</a:t>
            </a:r>
            <a:r>
              <a:rPr lang="en-US" sz="3600" dirty="0"/>
              <a:t>. Advisory Board</a:t>
            </a:r>
            <a:r>
              <a:rPr lang="en-US" sz="3600" dirty="0" smtClean="0"/>
              <a:t>.(Fall 2015)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1295"/>
            <a:ext cx="10417629" cy="1600200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Luciano Iorizzo</a:t>
            </a:r>
            <a:r>
              <a:rPr lang="en-US" sz="8800" dirty="0"/>
              <a:t>, </a:t>
            </a:r>
            <a:r>
              <a:rPr lang="en-US" sz="8800" dirty="0" smtClean="0"/>
              <a:t>	emeritus</a:t>
            </a:r>
            <a:endParaRPr lang="en-US" sz="8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24732" y="2028570"/>
            <a:ext cx="8140293" cy="2742347"/>
          </a:xfrm>
        </p:spPr>
        <p:txBody>
          <a:bodyPr/>
          <a:lstStyle/>
          <a:p>
            <a:r>
              <a:rPr lang="en-US" dirty="0" smtClean="0"/>
              <a:t>History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dirty="0" smtClean="0"/>
              <a:t>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73074"/>
            <a:ext cx="12192000" cy="201043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Mitchell</a:t>
            </a:r>
            <a:r>
              <a:rPr lang="en-US" sz="3600" dirty="0"/>
              <a:t>, Emily, Brandon West, and Kathryn Johns-Masten. "Revitalizing Library Services with Usability Data: Testing 1, 2 3..." </a:t>
            </a:r>
            <a:r>
              <a:rPr lang="en-US" sz="3600" i="1" dirty="0"/>
              <a:t>Computers in Libraries</a:t>
            </a:r>
            <a:r>
              <a:rPr lang="en-US" sz="3600" dirty="0"/>
              <a:t> 35.4 (2015): 11-14. Print. </a:t>
            </a:r>
            <a:r>
              <a:rPr lang="en-US" sz="3600" dirty="0" smtClean="0"/>
              <a:t>(Spring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706"/>
            <a:ext cx="10417629" cy="1828800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Kathryn johns-	masten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27004" y="2130616"/>
            <a:ext cx="8140293" cy="2742347"/>
          </a:xfrm>
        </p:spPr>
        <p:txBody>
          <a:bodyPr>
            <a:normAutofit/>
          </a:bodyPr>
          <a:lstStyle/>
          <a:p>
            <a:pPr marL="349250" indent="-349250"/>
            <a:r>
              <a:rPr lang="en-US" dirty="0" smtClean="0">
                <a:ln>
                  <a:solidFill>
                    <a:schemeClr val="bg1"/>
                  </a:solidFill>
                </a:ln>
              </a:rPr>
              <a:t>Penfield Library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493" y="1237238"/>
            <a:ext cx="9132425" cy="23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75" y="262847"/>
            <a:ext cx="2227758" cy="33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73074"/>
            <a:ext cx="12192000" cy="2010436"/>
          </a:xfrm>
        </p:spPr>
        <p:txBody>
          <a:bodyPr>
            <a:normAutofit lnSpcReduction="10000"/>
          </a:bodyPr>
          <a:lstStyle/>
          <a:p>
            <a:r>
              <a:rPr lang="en-US" sz="3600" dirty="0" err="1"/>
              <a:t>Nanthakumar</a:t>
            </a:r>
            <a:r>
              <a:rPr lang="en-US" sz="3600" dirty="0"/>
              <a:t>, A., S. </a:t>
            </a:r>
            <a:r>
              <a:rPr lang="en-US" sz="3600" dirty="0" err="1"/>
              <a:t>Kanbur</a:t>
            </a:r>
            <a:r>
              <a:rPr lang="en-US" sz="3600" dirty="0"/>
              <a:t>, and E. Wilson. "On the Detection of Heteroscedasticity by Using CUSUM Range Distribution." </a:t>
            </a:r>
            <a:r>
              <a:rPr lang="en-US" sz="3600" i="1" dirty="0"/>
              <a:t>International Journal of Statistics and Probability</a:t>
            </a:r>
            <a:r>
              <a:rPr lang="en-US" sz="3600" dirty="0"/>
              <a:t> 4.3 (2015): 88-93. Print.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706"/>
            <a:ext cx="10417629" cy="18288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Shashi </a:t>
            </a:r>
            <a:r>
              <a:rPr lang="en-US" sz="8800" dirty="0" err="1" smtClean="0"/>
              <a:t>Kanbur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27004" y="2130616"/>
            <a:ext cx="8140293" cy="2742347"/>
          </a:xfrm>
        </p:spPr>
        <p:txBody>
          <a:bodyPr>
            <a:normAutofit/>
          </a:bodyPr>
          <a:lstStyle/>
          <a:p>
            <a:pPr marL="349250" indent="-349250"/>
            <a:r>
              <a:rPr lang="en-US" dirty="0" smtClean="0">
                <a:ln>
                  <a:solidFill>
                    <a:schemeClr val="bg1"/>
                  </a:solidFill>
                </a:ln>
              </a:rPr>
              <a:t>Physics Department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493" y="1237238"/>
            <a:ext cx="9132425" cy="23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611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73074"/>
            <a:ext cx="12192000" cy="201043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Nickols</a:t>
            </a:r>
            <a:r>
              <a:rPr lang="en-US" sz="3600" dirty="0"/>
              <a:t>, Sharon Y., and Gwen Kay, eds. </a:t>
            </a:r>
            <a:r>
              <a:rPr lang="en-US" sz="3600" i="1" dirty="0"/>
              <a:t>Remaking Home Economics: Resourcefulness and Innovation in Changing Times</a:t>
            </a:r>
            <a:r>
              <a:rPr lang="en-US" sz="3600" dirty="0"/>
              <a:t>. </a:t>
            </a:r>
            <a:r>
              <a:rPr lang="en-US" sz="3600" dirty="0" smtClean="0"/>
              <a:t>Athens, GA: </a:t>
            </a:r>
            <a:r>
              <a:rPr lang="en-US" sz="3600" dirty="0"/>
              <a:t>U of Georgia, 2015. Print</a:t>
            </a:r>
            <a:r>
              <a:rPr lang="en-US" sz="3600" dirty="0" smtClean="0"/>
              <a:t>. (Spring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53"/>
            <a:ext cx="10417629" cy="18288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Gwen kay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27004" y="1588790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/>
              <a:t>History</a:t>
            </a:r>
            <a:endParaRPr lang="en-US" dirty="0"/>
          </a:p>
          <a:p>
            <a:r>
              <a:rPr lang="en-US" dirty="0"/>
              <a:t>  Department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493" y="1237238"/>
            <a:ext cx="9132425" cy="23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918" y="201706"/>
            <a:ext cx="2709624" cy="37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73074"/>
            <a:ext cx="12192000" cy="201043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Knowles, Helen J., and Steven B. Lichtman, eds. </a:t>
            </a:r>
            <a:r>
              <a:rPr lang="en-US" sz="3600" i="1" dirty="0"/>
              <a:t>Judging Free Speech: First Amendment Jurisprudence </a:t>
            </a:r>
            <a:r>
              <a:rPr lang="en-US" sz="3600" dirty="0"/>
              <a:t>of</a:t>
            </a:r>
            <a:r>
              <a:rPr lang="en-US" sz="3600" i="1" dirty="0"/>
              <a:t> US Supreme Court Justices</a:t>
            </a:r>
            <a:r>
              <a:rPr lang="en-US" sz="3600" dirty="0"/>
              <a:t>. New </a:t>
            </a:r>
            <a:r>
              <a:rPr lang="en-US" sz="3600" dirty="0" smtClean="0"/>
              <a:t>York, NY: </a:t>
            </a:r>
            <a:r>
              <a:rPr lang="en-US" sz="3600" dirty="0"/>
              <a:t>Palgrave Macmillan, 2015. Print.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706"/>
            <a:ext cx="10417629" cy="18288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Helen J. Knowles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27004" y="2130616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/>
              <a:t>Political Science</a:t>
            </a:r>
            <a:endParaRPr lang="en-US" dirty="0"/>
          </a:p>
          <a:p>
            <a:r>
              <a:rPr lang="en-US" dirty="0"/>
              <a:t>  Department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493" y="1237238"/>
            <a:ext cx="9132425" cy="23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56890" y="648867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1of2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97" y="93371"/>
            <a:ext cx="2630258" cy="39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73074"/>
            <a:ext cx="12192000" cy="201043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Knowles, Helen J. "Taking Justice Kennedy Seriously: Why Windsor Was Decided 'Quite Apart from Principles of Federalism.'" </a:t>
            </a:r>
            <a:r>
              <a:rPr lang="en-US" sz="3600" i="1" dirty="0"/>
              <a:t>Roger Williams University Law Review</a:t>
            </a:r>
            <a:r>
              <a:rPr lang="en-US" sz="3600" dirty="0"/>
              <a:t> 20.1 (2015): 24-74. Print.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706"/>
            <a:ext cx="10417629" cy="18288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Helen J. Knowles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27004" y="2130616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/>
              <a:t>Political Science</a:t>
            </a:r>
            <a:endParaRPr lang="en-US" dirty="0"/>
          </a:p>
          <a:p>
            <a:r>
              <a:rPr lang="en-US" dirty="0"/>
              <a:t>  Department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493" y="1237238"/>
            <a:ext cx="9132425" cy="23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56890" y="648867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of2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97" y="93371"/>
            <a:ext cx="2630258" cy="39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73074"/>
            <a:ext cx="12192000" cy="2010436"/>
          </a:xfrm>
        </p:spPr>
        <p:txBody>
          <a:bodyPr>
            <a:normAutofit/>
          </a:bodyPr>
          <a:lstStyle/>
          <a:p>
            <a:r>
              <a:rPr lang="en-US" sz="3600" dirty="0"/>
              <a:t>Montgomery, Scott L., and Alok Kumar. </a:t>
            </a:r>
            <a:r>
              <a:rPr lang="en-US" sz="3600" i="1" dirty="0"/>
              <a:t>A History of Science in World Cultures: Voices of Knowledge</a:t>
            </a:r>
            <a:r>
              <a:rPr lang="en-US" sz="3600" dirty="0"/>
              <a:t>. </a:t>
            </a:r>
            <a:r>
              <a:rPr lang="en-US" sz="3600" dirty="0" smtClean="0"/>
              <a:t>London, UK: </a:t>
            </a:r>
            <a:r>
              <a:rPr lang="en-US" sz="3600" dirty="0"/>
              <a:t>Routledge, 2016. Print.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706"/>
            <a:ext cx="10417629" cy="18288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Alok kumar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27004" y="2130616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/>
              <a:t>Physics</a:t>
            </a:r>
            <a:endParaRPr lang="en-US" dirty="0"/>
          </a:p>
          <a:p>
            <a:r>
              <a:rPr lang="en-US" dirty="0"/>
              <a:t>  Department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493" y="1237238"/>
            <a:ext cx="9132425" cy="23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1" y="248657"/>
            <a:ext cx="2445868" cy="366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6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1" y="394889"/>
            <a:ext cx="2461517" cy="370462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73074"/>
            <a:ext cx="12192000" cy="201043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Markert, Linda Rae, Carol Burch, and Dawn Battles. "STEM Team Mentors Lead Project Based Learning (PBL) Competitions." </a:t>
            </a:r>
            <a:r>
              <a:rPr lang="en-US" sz="3600" i="1" dirty="0"/>
              <a:t>Vanguard</a:t>
            </a:r>
            <a:r>
              <a:rPr lang="en-US" sz="3600" dirty="0"/>
              <a:t> 44.3 (2015): 23-25. Print.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706"/>
            <a:ext cx="10417629" cy="18288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linda rae markert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3639" y="2130616"/>
            <a:ext cx="9003659" cy="2742347"/>
          </a:xfrm>
        </p:spPr>
        <p:txBody>
          <a:bodyPr>
            <a:normAutofit/>
          </a:bodyPr>
          <a:lstStyle/>
          <a:p>
            <a:r>
              <a:rPr lang="en-US" dirty="0" smtClean="0"/>
              <a:t>Educational Administration</a:t>
            </a:r>
            <a:endParaRPr lang="en-US" dirty="0"/>
          </a:p>
          <a:p>
            <a:r>
              <a:rPr lang="en-US" dirty="0"/>
              <a:t>  Department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493" y="1237238"/>
            <a:ext cx="9132425" cy="23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17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73074"/>
            <a:ext cx="12192000" cy="18849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Hausman</a:t>
            </a:r>
            <a:r>
              <a:rPr lang="en-US" sz="3600" dirty="0"/>
              <a:t>, Carl, et al. </a:t>
            </a:r>
            <a:r>
              <a:rPr lang="en-US" sz="3600" i="1" dirty="0"/>
              <a:t>Modern Radio &amp; Audio Production: Programming and Performance</a:t>
            </a:r>
            <a:r>
              <a:rPr lang="en-US" sz="3600" dirty="0"/>
              <a:t>. 10th ed. </a:t>
            </a:r>
            <a:r>
              <a:rPr lang="en-US" sz="3600" dirty="0" smtClean="0"/>
              <a:t>Boston, MA: </a:t>
            </a:r>
            <a:r>
              <a:rPr lang="en-US" sz="3600" dirty="0"/>
              <a:t>Cengage Learning, 2016. Print. </a:t>
            </a:r>
            <a:r>
              <a:rPr lang="en-US" sz="3600" dirty="0" smtClean="0"/>
              <a:t>(Spring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706"/>
            <a:ext cx="10417629" cy="1828800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Fritz </a:t>
            </a:r>
            <a:r>
              <a:rPr lang="en-US" sz="8800" dirty="0" err="1" smtClean="0"/>
              <a:t>messere</a:t>
            </a:r>
            <a:r>
              <a:rPr lang="en-US" sz="8800" dirty="0" smtClean="0"/>
              <a:t>,</a:t>
            </a:r>
            <a:br>
              <a:rPr lang="en-US" sz="8800" dirty="0" smtClean="0"/>
            </a:br>
            <a:r>
              <a:rPr lang="en-US" sz="6000" dirty="0" smtClean="0"/>
              <a:t>emeritus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1392" y="2104418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Studies</a:t>
            </a:r>
          </a:p>
          <a:p>
            <a:r>
              <a:rPr lang="en-US" dirty="0" smtClean="0"/>
              <a:t>	Department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493" y="1237238"/>
            <a:ext cx="9132425" cy="23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43" y="201706"/>
            <a:ext cx="3913932" cy="26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9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73074"/>
            <a:ext cx="12192000" cy="201043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Mitchell</a:t>
            </a:r>
            <a:r>
              <a:rPr lang="en-US" sz="3600" dirty="0"/>
              <a:t>, Emily, Brandon West, and Kathryn Johns-Masten. "Revitalizing Library Services with Usability Data: Testing 1, 2 3..." </a:t>
            </a:r>
            <a:r>
              <a:rPr lang="en-US" sz="3600" i="1" dirty="0"/>
              <a:t>Computers in Libraries</a:t>
            </a:r>
            <a:r>
              <a:rPr lang="en-US" sz="3600" dirty="0"/>
              <a:t> 35.4 (2015): 11-14. </a:t>
            </a:r>
            <a:r>
              <a:rPr lang="en-US" sz="3600" dirty="0" smtClean="0"/>
              <a:t>Print. (Spring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706"/>
            <a:ext cx="10417629" cy="18288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Emily mitchell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27004" y="2130616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/>
              <a:t>Penfield Library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493" y="1237238"/>
            <a:ext cx="9132425" cy="23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  <p:pic>
        <p:nvPicPr>
          <p:cNvPr id="1028" name="Picture 4" descr="Profil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803" y="478879"/>
            <a:ext cx="3275651" cy="31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8173" y="312821"/>
            <a:ext cx="7223618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smtClean="0"/>
              <a:t>Communication </a:t>
            </a:r>
            <a:r>
              <a:rPr lang="en-US" sz="2800" b="1" dirty="0"/>
              <a:t>Studies </a:t>
            </a:r>
            <a:r>
              <a:rPr lang="en-US" sz="2800" dirty="0"/>
              <a:t>	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>
                <a:hlinkClick r:id="rId3" action="ppaction://hlinksldjump"/>
              </a:rPr>
              <a:t>Arvind </a:t>
            </a:r>
            <a:r>
              <a:rPr lang="en-US" sz="2800" b="1" dirty="0" err="1" smtClean="0">
                <a:hlinkClick r:id="rId3" action="ppaction://hlinksldjump"/>
              </a:rPr>
              <a:t>Diddi</a:t>
            </a:r>
            <a:endParaRPr lang="en-US" sz="2800" b="1" dirty="0" smtClean="0"/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>
                <a:hlinkClick r:id="rId3" action="ppaction://hlinksldjump"/>
              </a:rPr>
              <a:t>Fritz </a:t>
            </a:r>
            <a:r>
              <a:rPr lang="en-US" sz="2800" b="1" dirty="0" err="1" smtClean="0">
                <a:hlinkClick r:id="rId3" action="ppaction://hlinksldjump"/>
              </a:rPr>
              <a:t>Messere</a:t>
            </a:r>
            <a:r>
              <a:rPr lang="en-US" sz="2800" b="1" dirty="0" smtClean="0">
                <a:hlinkClick r:id="rId3" action="ppaction://hlinksldjump"/>
              </a:rPr>
              <a:t>, Emeritus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 smtClean="0">
                <a:hlinkClick r:id="rId3" action="ppaction://hlinksldjump"/>
              </a:rPr>
              <a:t>Brian </a:t>
            </a:r>
            <a:r>
              <a:rPr lang="en-US" sz="2800" b="1" dirty="0">
                <a:hlinkClick r:id="rId3" action="ppaction://hlinksldjump"/>
              </a:rPr>
              <a:t>Moritz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hlinkClick r:id="rId3" action="ppaction://hlinksldjump"/>
              </a:rPr>
              <a:t>Jason Zenor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Computer </a:t>
            </a:r>
            <a:r>
              <a:rPr lang="en-US" sz="2800" b="1" dirty="0"/>
              <a:t>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hlinkClick r:id="rId4" action="ppaction://hlinksldjump"/>
              </a:rPr>
              <a:t>Damian Schofield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hlinkClick r:id="rId4" action="ppaction://hlinksldjump"/>
              </a:rPr>
              <a:t>Christian Tenbergen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smtClean="0"/>
              <a:t>Counseling and Psychological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hlinkClick r:id="rId5" action="ppaction://hlinksldjump"/>
              </a:rPr>
              <a:t>Barbara Streets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5300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oswego.edu/communication-studies/sites/www.oswego.edu.communication-studies/files/styles/panopoly_image_original/public/5800_63250994968_5296411_n.jpg?itok=v42gpz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627" y="564317"/>
            <a:ext cx="34004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73074"/>
            <a:ext cx="12192000" cy="201043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Moritz, Brian. "The Story versus the Stream: Digital Media's Influence on Newspaper Sports Journalism." </a:t>
            </a:r>
            <a:r>
              <a:rPr lang="en-US" sz="3600" i="1" dirty="0"/>
              <a:t>International Journal of Sport Communication</a:t>
            </a:r>
            <a:r>
              <a:rPr lang="en-US" sz="3600" dirty="0"/>
              <a:t> 8 (2015): 397-410. Print.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706"/>
            <a:ext cx="10417629" cy="18288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Brian Moritz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14880" y="1748228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Studies 	Department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493" y="1237238"/>
            <a:ext cx="9132425" cy="23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13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1493" y="1237238"/>
            <a:ext cx="9132425" cy="23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09" y="69258"/>
            <a:ext cx="2657197" cy="3542930"/>
          </a:xfrm>
          <a:prstGeom prst="rect">
            <a:avLst/>
          </a:prstGeom>
        </p:spPr>
      </p:pic>
      <p:sp>
        <p:nvSpPr>
          <p:cNvPr id="13" name="Text Placeholder 7"/>
          <p:cNvSpPr>
            <a:spLocks noGrp="1"/>
          </p:cNvSpPr>
          <p:nvPr>
            <p:ph type="body" idx="1"/>
          </p:nvPr>
        </p:nvSpPr>
        <p:spPr>
          <a:xfrm>
            <a:off x="-1" y="4932608"/>
            <a:ext cx="12192001" cy="192539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Nanthakumar, A., S. Kanbur, and E. Wilson. "On the Detection of Heteroscedasticity by Using CUSUM Range Distribution." </a:t>
            </a:r>
            <a:r>
              <a:rPr lang="en-US" sz="3600" i="1" dirty="0"/>
              <a:t>International Journal of Statistics and Probability</a:t>
            </a:r>
            <a:r>
              <a:rPr lang="en-US" sz="3600" dirty="0"/>
              <a:t> 4.3 (2015): 88-93. Print.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26238"/>
            <a:ext cx="12192001" cy="2322095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>
                  <a:solidFill>
                    <a:schemeClr val="bg1"/>
                  </a:solidFill>
                </a:ln>
              </a:rPr>
              <a:t>Ampalavanar</a:t>
            </a:r>
            <a:r>
              <a:rPr lang="en-US" sz="88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</a:rPr>
              <a:t/>
            </a:r>
            <a:br>
              <a:rPr lang="en-US" sz="8800" dirty="0" smtClean="0">
                <a:ln>
                  <a:solidFill>
                    <a:schemeClr val="bg1"/>
                  </a:solidFill>
                </a:ln>
              </a:rPr>
            </a:br>
            <a:r>
              <a:rPr lang="en-US" sz="88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sz="8800" b="1" dirty="0" smtClean="0">
                <a:ln>
                  <a:solidFill>
                    <a:schemeClr val="bg1"/>
                  </a:solidFill>
                </a:ln>
              </a:rPr>
              <a:t>Nanthakumar</a:t>
            </a:r>
            <a:endParaRPr lang="en-US" sz="88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77828" y="2448337"/>
            <a:ext cx="10192879" cy="2075537"/>
          </a:xfrm>
        </p:spPr>
        <p:txBody>
          <a:bodyPr>
            <a:noAutofit/>
          </a:bodyPr>
          <a:lstStyle/>
          <a:p>
            <a:r>
              <a:rPr lang="en-US" dirty="0" smtClean="0"/>
              <a:t>Mathematics </a:t>
            </a:r>
          </a:p>
          <a:p>
            <a:r>
              <a:rPr lang="en-US" dirty="0" smtClean="0"/>
              <a:t> 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73074"/>
            <a:ext cx="12192000" cy="201043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Frobisch, Nadia B., et al. "Deep-time Evolution of Regeneration and Preaxial Polarity in Tetrapod Limb Development." </a:t>
            </a:r>
            <a:r>
              <a:rPr lang="en-US" sz="3600" i="1" dirty="0"/>
              <a:t>Nature</a:t>
            </a:r>
            <a:r>
              <a:rPr lang="en-US" sz="3600" dirty="0"/>
              <a:t> 527 (2015): 231-34. Print. (Fall 2015)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493" y="1237238"/>
            <a:ext cx="9132425" cy="23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10417629" cy="16002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Jennifer olori</a:t>
            </a:r>
            <a:endParaRPr lang="en-US" sz="880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73216" y="1495129"/>
            <a:ext cx="8140293" cy="2742347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Biological Sciences 	Department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557" y="253887"/>
            <a:ext cx="3383341" cy="32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17" y="1326768"/>
            <a:ext cx="4011524" cy="300864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58366"/>
            <a:ext cx="12192000" cy="191435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Rosenbaum</a:t>
            </a:r>
            <a:r>
              <a:rPr lang="en-US" sz="3600" dirty="0"/>
              <a:t>, Peter A. </a:t>
            </a:r>
            <a:r>
              <a:rPr lang="en-US" sz="3600" i="1" dirty="0"/>
              <a:t>Volpe's Understanding Evolution</a:t>
            </a:r>
            <a:r>
              <a:rPr lang="en-US" sz="3600" dirty="0"/>
              <a:t>. [8th] ed. </a:t>
            </a:r>
            <a:r>
              <a:rPr lang="en-US" sz="3600" dirty="0" smtClean="0"/>
              <a:t>Columbus, OH: </a:t>
            </a:r>
            <a:r>
              <a:rPr lang="en-US" sz="3600" dirty="0"/>
              <a:t>McGraw Hill: Create, 2016.  Print</a:t>
            </a:r>
            <a:r>
              <a:rPr lang="en-US" sz="3600" dirty="0" smtClean="0"/>
              <a:t>. (</a:t>
            </a:r>
            <a:r>
              <a:rPr lang="en-US" sz="3600" dirty="0"/>
              <a:t>Fall 2015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210"/>
            <a:ext cx="10417629" cy="1463836"/>
          </a:xfrm>
        </p:spPr>
        <p:txBody>
          <a:bodyPr>
            <a:normAutofit/>
          </a:bodyPr>
          <a:lstStyle/>
          <a:p>
            <a:r>
              <a:rPr lang="en-US" sz="8800" dirty="0" smtClean="0"/>
              <a:t>Peter rosenbaum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27558" y="1468689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/>
              <a:t>Biological Sciences	Department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493" y="1237238"/>
            <a:ext cx="9132425" cy="23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07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12656"/>
            <a:ext cx="12192000" cy="19453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Rosow</a:t>
            </a:r>
            <a:r>
              <a:rPr lang="en-US" sz="3600" dirty="0"/>
              <a:t>, Stephen J., and Jim George. </a:t>
            </a:r>
            <a:r>
              <a:rPr lang="en-US" sz="3600" i="1" dirty="0"/>
              <a:t>Globalization and Democracy</a:t>
            </a:r>
            <a:r>
              <a:rPr lang="en-US" sz="3600" dirty="0"/>
              <a:t>. </a:t>
            </a:r>
            <a:r>
              <a:rPr lang="en-US" sz="3600" dirty="0" smtClean="0"/>
              <a:t>London, UK: </a:t>
            </a:r>
            <a:r>
              <a:rPr lang="en-US" sz="3600" dirty="0"/>
              <a:t>Rowman &amp; Littlefield, 2015.  Print. Globalization. </a:t>
            </a:r>
            <a:r>
              <a:rPr lang="en-US" sz="3600" dirty="0" smtClean="0"/>
              <a:t>(</a:t>
            </a:r>
            <a:r>
              <a:rPr lang="en-US" sz="3600" dirty="0"/>
              <a:t>Spring </a:t>
            </a:r>
            <a:r>
              <a:rPr lang="en-US" sz="3600" dirty="0" smtClean="0"/>
              <a:t>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Stephen j. rosow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73216" y="1495129"/>
            <a:ext cx="9144412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Political Science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 Department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56890" y="648867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1of2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09" y="1206312"/>
            <a:ext cx="4041552" cy="30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12656"/>
            <a:ext cx="12192000" cy="1945344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Rosow, Stephen J. "'Human Nature' and the Paradoxical Order of Liberalism." </a:t>
            </a:r>
            <a:r>
              <a:rPr lang="en-US" sz="3600" i="1" dirty="0"/>
              <a:t>Human Beings in International Relations</a:t>
            </a:r>
            <a:r>
              <a:rPr lang="en-US" sz="3600" dirty="0"/>
              <a:t>. Ed. Daniel Jacobi and Annette Freyberg-Inan. </a:t>
            </a:r>
            <a:r>
              <a:rPr lang="en-US" sz="3600" dirty="0" smtClean="0"/>
              <a:t>Cambridge, UK: </a:t>
            </a:r>
            <a:r>
              <a:rPr lang="en-US" sz="3600" dirty="0"/>
              <a:t>Cambridge UP, 2015. 54-73. Print. </a:t>
            </a:r>
            <a:r>
              <a:rPr lang="en-US" sz="3600" dirty="0" smtClean="0"/>
              <a:t>(</a:t>
            </a:r>
            <a:r>
              <a:rPr lang="en-US" sz="3600" dirty="0"/>
              <a:t>Spring </a:t>
            </a:r>
            <a:r>
              <a:rPr lang="en-US" sz="3600" dirty="0" smtClean="0"/>
              <a:t>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Stephen j. rosow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73216" y="1495129"/>
            <a:ext cx="9144412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Political Science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 Department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56890" y="648867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of2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09" y="1206312"/>
            <a:ext cx="4041552" cy="30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8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12656"/>
            <a:ext cx="12192000" cy="19453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Salcedo-Strumpf</a:t>
            </a:r>
            <a:r>
              <a:rPr lang="en-US" sz="3600" dirty="0"/>
              <a:t>, Beatriz E. </a:t>
            </a:r>
            <a:r>
              <a:rPr lang="en-US" sz="3600" i="1" dirty="0"/>
              <a:t>E-Mail for Lovers</a:t>
            </a:r>
            <a:r>
              <a:rPr lang="en-US" sz="3600" dirty="0"/>
              <a:t>. 2004. </a:t>
            </a:r>
            <a:r>
              <a:rPr lang="en-US" sz="3600" dirty="0" smtClean="0"/>
              <a:t>Bloomington, IN: </a:t>
            </a:r>
            <a:r>
              <a:rPr lang="en-US" sz="3600" dirty="0"/>
              <a:t>AuthorHouse, 2014. Print. </a:t>
            </a:r>
            <a:r>
              <a:rPr lang="en-US" sz="3600" dirty="0" smtClean="0"/>
              <a:t>(Spring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09282"/>
            <a:ext cx="10417629" cy="1600200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Beatriz e. Salcedo-	strumpf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73216" y="2170309"/>
            <a:ext cx="9144412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Modern Languages &amp;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 Literatures Department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248" y="151102"/>
            <a:ext cx="2533282" cy="33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12656"/>
            <a:ext cx="12192000" cy="1945344"/>
          </a:xfrm>
        </p:spPr>
        <p:txBody>
          <a:bodyPr>
            <a:normAutofit/>
          </a:bodyPr>
          <a:lstStyle/>
          <a:p>
            <a:r>
              <a:rPr lang="en-US" sz="3600" i="1" dirty="0"/>
              <a:t>Messages</a:t>
            </a:r>
            <a:r>
              <a:rPr lang="en-US" sz="3600" dirty="0"/>
              <a:t>. Prod. and dir. Christopher Carter Sanderson. Benjamin Heller's Loft Brooklyn. Jan. 2015. Performance</a:t>
            </a:r>
            <a:r>
              <a:rPr lang="en-US" sz="3600" dirty="0" smtClean="0"/>
              <a:t>. 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09282"/>
            <a:ext cx="10417629" cy="1600200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Christopher 	sanderson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73216" y="2170309"/>
            <a:ext cx="9144412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Theatre Department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56890" y="648867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1of2</a:t>
            </a:r>
            <a:endParaRPr lang="en-US" dirty="0"/>
          </a:p>
        </p:txBody>
      </p:sp>
      <p:pic>
        <p:nvPicPr>
          <p:cNvPr id="1026" name="Picture 2" descr="https://www.oswego.edu/theatre/sites/www.oswego.edu.theatre/files/styles/panopoly_image_original/public/christopher_carter_sanderson.jpg?itok=GIYGx8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915" y="81236"/>
            <a:ext cx="2978799" cy="351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12656"/>
            <a:ext cx="12192000" cy="1945344"/>
          </a:xfrm>
        </p:spPr>
        <p:txBody>
          <a:bodyPr>
            <a:normAutofit/>
          </a:bodyPr>
          <a:lstStyle/>
          <a:p>
            <a:r>
              <a:rPr lang="en-US" sz="3600" dirty="0"/>
              <a:t>Sanderson, Christopher Carter. </a:t>
            </a:r>
            <a:r>
              <a:rPr lang="en-US" sz="3600" i="1" dirty="0"/>
              <a:t>The Too - Brief Chronicle of Judah Lowe</a:t>
            </a:r>
            <a:r>
              <a:rPr lang="en-US" sz="3600" dirty="0"/>
              <a:t>. N.p.: Sagging Meniscus, 2015. Print.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09282"/>
            <a:ext cx="10417629" cy="1600200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Christopher 	sanderson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73216" y="2170309"/>
            <a:ext cx="9144412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Theatre Department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56890" y="648867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2of2</a:t>
            </a:r>
            <a:endParaRPr lang="en-US" dirty="0"/>
          </a:p>
        </p:txBody>
      </p:sp>
      <p:pic>
        <p:nvPicPr>
          <p:cNvPr id="6" name="Picture 2" descr="https://www.oswego.edu/theatre/sites/www.oswego.edu.theatre/files/styles/panopoly_image_original/public/christopher_carter_sanderson.jpg?itok=GIYGx8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915" y="81236"/>
            <a:ext cx="2978799" cy="351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idx="1"/>
          </p:nvPr>
        </p:nvSpPr>
        <p:spPr>
          <a:xfrm>
            <a:off x="-1" y="3482667"/>
            <a:ext cx="12192001" cy="3375337"/>
          </a:xfrm>
        </p:spPr>
        <p:txBody>
          <a:bodyPr>
            <a:noAutofit/>
          </a:bodyPr>
          <a:lstStyle/>
          <a:p>
            <a:r>
              <a:rPr lang="en-US" sz="3600" dirty="0"/>
              <a:t>Anderson, Matthew, Damian Schofield, and Lisa Dethridge. New </a:t>
            </a:r>
            <a:r>
              <a:rPr lang="en-US" sz="3600" dirty="0" smtClean="0"/>
              <a:t>Ways </a:t>
            </a:r>
            <a:r>
              <a:rPr lang="en-US" sz="3600" dirty="0"/>
              <a:t>of Seeing: Evaluating Interactive User Experiences in Virtual Art Galleries. </a:t>
            </a:r>
            <a:r>
              <a:rPr lang="en-US" sz="3600" i="1" dirty="0"/>
              <a:t>Analyzing Art, Culture, and Design in the Digital </a:t>
            </a:r>
            <a:r>
              <a:rPr lang="en-US" sz="3600" dirty="0"/>
              <a:t>Age. Ed. Gianluca Mura. Hershey: IGI Global, 2015. 105-27. Print. Advances in Media, Entertainment, and the Arts (AMEA) Book Series</a:t>
            </a:r>
            <a:r>
              <a:rPr lang="en-US" sz="3600" dirty="0" smtClean="0"/>
              <a:t>. (Fall 2015)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58" y="890464"/>
            <a:ext cx="3902242" cy="2592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n>
                  <a:solidFill>
                    <a:schemeClr val="bg1"/>
                  </a:solidFill>
                </a:ln>
              </a:rPr>
              <a:t>Damian Schofield</a:t>
            </a:r>
            <a:endParaRPr lang="en-US" sz="88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1185" y="1495127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Computer Science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  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4525" y="312822"/>
            <a:ext cx="7237266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Economics </a:t>
            </a:r>
            <a:r>
              <a:rPr lang="en-US" sz="2800" dirty="0"/>
              <a:t>	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>
                <a:hlinkClick r:id="rId2" action="ppaction://hlinksldjump"/>
              </a:rPr>
              <a:t>David Andrews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hlinkClick r:id="rId2" action="ppaction://hlinksldjump"/>
              </a:rPr>
              <a:t>Said Atri</a:t>
            </a: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r>
              <a:rPr lang="en-US" sz="2800" b="1" dirty="0" smtClean="0"/>
              <a:t>Educational Administration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hlinkClick r:id="rId2" action="ppaction://hlinksldjump"/>
              </a:rPr>
              <a:t>Linda Rae Markert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English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hlinkClick r:id="rId3" action="ppaction://hlinksldjump"/>
              </a:rPr>
              <a:t>Laura Donnelly</a:t>
            </a:r>
            <a:endParaRPr lang="en-US" sz="2800" b="1" dirty="0" smtClean="0">
              <a:hlinkClick r:id="rId4" action="ppaction://hlinksldjump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hlinkClick r:id="rId4" action="ppaction://hlinksldjump"/>
              </a:rPr>
              <a:t>Lewis </a:t>
            </a:r>
            <a:r>
              <a:rPr lang="en-US" sz="2800" b="1" dirty="0">
                <a:hlinkClick r:id="rId4" action="ppaction://hlinksldjump"/>
              </a:rPr>
              <a:t>Turco, </a:t>
            </a:r>
            <a:r>
              <a:rPr lang="en-US" sz="2800" b="1" dirty="0" smtClean="0">
                <a:hlinkClick r:id="rId4" action="ppaction://hlinksldjump"/>
              </a:rPr>
              <a:t>Emeritus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8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5781"/>
            <a:ext cx="12192000" cy="1613648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Sternlicht</a:t>
            </a:r>
            <a:r>
              <a:rPr lang="en-US" sz="3600" dirty="0"/>
              <a:t>, Sanford. </a:t>
            </a:r>
            <a:r>
              <a:rPr lang="en-US" sz="3600" i="1" dirty="0"/>
              <a:t>August Wilson's Twentieth-century Plays: A Reader's Companion</a:t>
            </a:r>
            <a:r>
              <a:rPr lang="en-US" sz="3600" dirty="0"/>
              <a:t>. </a:t>
            </a:r>
            <a:r>
              <a:rPr lang="en-US" sz="3600" dirty="0" smtClean="0"/>
              <a:t>Lubbock, TX: </a:t>
            </a:r>
            <a:r>
              <a:rPr lang="en-US" sz="3600" dirty="0"/>
              <a:t>Texas Tech UP, 2015. Print. </a:t>
            </a:r>
            <a:r>
              <a:rPr lang="en-US" sz="3600" dirty="0" smtClean="0"/>
              <a:t>(</a:t>
            </a:r>
            <a:r>
              <a:rPr lang="en-US" sz="3600" dirty="0"/>
              <a:t>Spring </a:t>
            </a:r>
            <a:r>
              <a:rPr lang="en-US" sz="3600" dirty="0" smtClean="0"/>
              <a:t>2015)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73216" y="2018574"/>
            <a:ext cx="8140293" cy="2742347"/>
          </a:xfrm>
        </p:spPr>
        <p:txBody>
          <a:bodyPr/>
          <a:lstStyle/>
          <a:p>
            <a:r>
              <a:rPr lang="en-US" dirty="0" smtClean="0"/>
              <a:t>Theatre</a:t>
            </a:r>
            <a:endParaRPr lang="en-US" dirty="0"/>
          </a:p>
          <a:p>
            <a:r>
              <a:rPr lang="en-US" dirty="0" smtClean="0"/>
              <a:t>  Department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53514"/>
            <a:ext cx="10999695" cy="1600200"/>
          </a:xfrm>
        </p:spPr>
        <p:txBody>
          <a:bodyPr>
            <a:noAutofit/>
          </a:bodyPr>
          <a:lstStyle/>
          <a:p>
            <a:r>
              <a:rPr lang="en-US" sz="7900" b="1" dirty="0" smtClean="0">
                <a:ln>
                  <a:solidFill>
                    <a:schemeClr val="bg1"/>
                  </a:solidFill>
                </a:ln>
              </a:rPr>
              <a:t>sanford sternlicht, </a:t>
            </a:r>
            <a:r>
              <a:rPr lang="en-US" sz="5000" dirty="0" smtClean="0"/>
              <a:t>em</a:t>
            </a:r>
            <a:r>
              <a:rPr lang="en-US" sz="5000" b="1" dirty="0" smtClean="0">
                <a:ln>
                  <a:solidFill>
                    <a:schemeClr val="bg1"/>
                  </a:solidFill>
                </a:ln>
              </a:rPr>
              <a:t>eritus</a:t>
            </a:r>
            <a:endParaRPr lang="en-US" sz="5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917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47" y="177643"/>
            <a:ext cx="2845113" cy="2845113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idx="1"/>
          </p:nvPr>
        </p:nvSpPr>
        <p:spPr>
          <a:xfrm>
            <a:off x="-1" y="4237474"/>
            <a:ext cx="12192001" cy="2620530"/>
          </a:xfrm>
        </p:spPr>
        <p:txBody>
          <a:bodyPr>
            <a:noAutofit/>
          </a:bodyPr>
          <a:lstStyle/>
          <a:p>
            <a:r>
              <a:rPr lang="en-US" sz="3600" dirty="0"/>
              <a:t>Streets, Barbara Faye, Guerda Nicolas, and Karen Wolford. "Pause...Before Rushing In: Examining Motivations to Help in Trauma Impacted Communities Internationally." </a:t>
            </a:r>
            <a:r>
              <a:rPr lang="en-US" sz="3600" i="1" dirty="0"/>
              <a:t>Journal of International </a:t>
            </a:r>
            <a:r>
              <a:rPr lang="en-US" sz="3600" dirty="0"/>
              <a:t>Research</a:t>
            </a:r>
            <a:r>
              <a:rPr lang="en-US" sz="3600" i="1" dirty="0"/>
              <a:t> and Review</a:t>
            </a:r>
            <a:r>
              <a:rPr lang="en-US" sz="3600" dirty="0"/>
              <a:t> 4.2 (2015): 15-31. Print.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n>
                  <a:solidFill>
                    <a:schemeClr val="bg1"/>
                  </a:solidFill>
                </a:ln>
              </a:rPr>
              <a:t>Barbara streets</a:t>
            </a:r>
            <a:endParaRPr lang="en-US" sz="88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0875" y="1495127"/>
            <a:ext cx="9595705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Counseling &amp; Psychological 	Services Department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idx="1"/>
          </p:nvPr>
        </p:nvSpPr>
        <p:spPr>
          <a:xfrm>
            <a:off x="-1" y="4237474"/>
            <a:ext cx="12192001" cy="2620530"/>
          </a:xfrm>
        </p:spPr>
        <p:txBody>
          <a:bodyPr>
            <a:noAutofit/>
          </a:bodyPr>
          <a:lstStyle/>
          <a:p>
            <a:r>
              <a:rPr lang="en-US" sz="3600" dirty="0"/>
              <a:t>Brandstetter, Veronika, et al. "Early Validation of Automation Plant Control Software Using Simulation Based on Assumption Modeling and Validation Use Cases." </a:t>
            </a:r>
            <a:r>
              <a:rPr lang="en-US" sz="3600" i="1" dirty="0"/>
              <a:t>Complex Systems Informatics and Modeling Quarterly</a:t>
            </a:r>
            <a:r>
              <a:rPr lang="en-US" sz="3600" dirty="0"/>
              <a:t> 4 (2015): 50-65. Print.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n>
                  <a:solidFill>
                    <a:schemeClr val="bg1"/>
                  </a:solidFill>
                </a:ln>
              </a:rPr>
              <a:t>Bastian tenbergen</a:t>
            </a:r>
            <a:endParaRPr lang="en-US" sz="88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1185" y="1495127"/>
            <a:ext cx="9595705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Computer Science</a:t>
            </a:r>
          </a:p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56890" y="648867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1of2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8" y="166449"/>
            <a:ext cx="2172237" cy="32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8" y="166449"/>
            <a:ext cx="2172237" cy="3258356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idx="1"/>
          </p:nvPr>
        </p:nvSpPr>
        <p:spPr>
          <a:xfrm>
            <a:off x="-1" y="3503054"/>
            <a:ext cx="12192001" cy="3354950"/>
          </a:xfrm>
        </p:spPr>
        <p:txBody>
          <a:bodyPr>
            <a:noAutofit/>
          </a:bodyPr>
          <a:lstStyle/>
          <a:p>
            <a:r>
              <a:rPr lang="en-US" sz="3200" dirty="0"/>
              <a:t>Tenbergen, Bastian, Thorsten Weyer, and Klaus Pohl. Supporting the Validation of Adequacy in Requirements-based Hazard Mitigations. </a:t>
            </a:r>
            <a:r>
              <a:rPr lang="en-US" sz="3200" i="1" dirty="0"/>
              <a:t>Requirements Engineering: Foundation for Software Quality: 21st International Working Conf., REFSQ 2015, Essen, Germany, March 23-26, 2015. </a:t>
            </a:r>
            <a:r>
              <a:rPr lang="en-US" sz="3200" dirty="0"/>
              <a:t> </a:t>
            </a:r>
            <a:r>
              <a:rPr lang="en-US" sz="3200" i="1" dirty="0"/>
              <a:t>Proceedings</a:t>
            </a:r>
            <a:r>
              <a:rPr lang="en-US" sz="3200" dirty="0"/>
              <a:t>. Ed. Samuel A. Fricker and Kurt Schneider. N.p.: Springer International, 2015. 17-32. Print. Programming and Software Engineering 9013. </a:t>
            </a:r>
            <a:r>
              <a:rPr lang="en-US" sz="3200" dirty="0" smtClean="0"/>
              <a:t>(Fall 2015)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n>
                  <a:solidFill>
                    <a:schemeClr val="bg1"/>
                  </a:solidFill>
                </a:ln>
              </a:rPr>
              <a:t>Bastian tenbergen</a:t>
            </a:r>
            <a:endParaRPr lang="en-US" sz="88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1185" y="1495127"/>
            <a:ext cx="9595705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Computer Science</a:t>
            </a:r>
          </a:p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	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56890" y="648867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of2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5781"/>
            <a:ext cx="12192000" cy="1613648"/>
          </a:xfrm>
        </p:spPr>
        <p:txBody>
          <a:bodyPr>
            <a:noAutofit/>
          </a:bodyPr>
          <a:lstStyle/>
          <a:p>
            <a:r>
              <a:rPr lang="en-US" sz="3600" dirty="0" smtClean="0"/>
              <a:t>Tomascak</a:t>
            </a:r>
            <a:r>
              <a:rPr lang="en-US" sz="3600" dirty="0"/>
              <a:t>, Paul B. "Lithium and Sediment: The Martinique Connection." </a:t>
            </a:r>
            <a:r>
              <a:rPr lang="en-US" sz="3600" i="1" dirty="0"/>
              <a:t>Science Bulletin</a:t>
            </a:r>
            <a:r>
              <a:rPr lang="en-US" sz="3600" dirty="0"/>
              <a:t> 60.12 (2015): 1136-37. Print. </a:t>
            </a:r>
            <a:r>
              <a:rPr lang="en-US" sz="3600" dirty="0" smtClean="0"/>
              <a:t>(Spring 2015)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 lnSpcReduction="10000"/>
          </a:bodyPr>
          <a:lstStyle/>
          <a:p>
            <a:pPr marL="631825" indent="-631825"/>
            <a:r>
              <a:rPr lang="en-US" dirty="0"/>
              <a:t> Atmospheric and Geological Sciences</a:t>
            </a:r>
          </a:p>
          <a:p>
            <a:r>
              <a:rPr lang="en-US" dirty="0"/>
              <a:t>   Department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999695" cy="16002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ln>
                  <a:solidFill>
                    <a:schemeClr val="bg1"/>
                  </a:solidFill>
                </a:ln>
              </a:rPr>
              <a:t>Paul tomascak</a:t>
            </a: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12" y="144022"/>
            <a:ext cx="4056979" cy="304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5781"/>
            <a:ext cx="12192000" cy="1613648"/>
          </a:xfrm>
        </p:spPr>
        <p:txBody>
          <a:bodyPr>
            <a:noAutofit/>
          </a:bodyPr>
          <a:lstStyle/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Turco, Lewis. "Cursory Comment." 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VIA: Voices in Italian Americana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 24.1&amp;2 (2013): 86. Print. (Spring 2015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67377"/>
            <a:ext cx="10999695" cy="16002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Lewis Turco</a:t>
            </a:r>
            <a:r>
              <a:rPr lang="en-US" sz="5600" dirty="0"/>
              <a:t>, Emeritus</a:t>
            </a:r>
            <a:r>
              <a:rPr lang="en-US" sz="4800" dirty="0"/>
              <a:t/>
            </a:r>
            <a:br>
              <a:rPr lang="en-US" sz="4800" dirty="0"/>
            </a:b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175445"/>
            <a:ext cx="2433259" cy="3662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56890" y="648867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1of13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5781"/>
            <a:ext cx="12192000" cy="1613648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Turco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, Lewis. "Evensong." 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VIA: Voices in Italian Americana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 24.1&amp;2 (2013): 85. Print. (Spring 2015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175445"/>
            <a:ext cx="2433259" cy="36629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56890" y="648867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of13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367377"/>
            <a:ext cx="10999695" cy="16002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Lewis Turco</a:t>
            </a:r>
            <a:r>
              <a:rPr lang="en-US" sz="5600" dirty="0"/>
              <a:t>, Emeritus</a:t>
            </a:r>
            <a:r>
              <a:rPr lang="en-US" sz="4800" dirty="0"/>
              <a:t/>
            </a:r>
            <a:br>
              <a:rPr lang="en-US" sz="4800" dirty="0"/>
            </a:b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204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5781"/>
            <a:ext cx="12192000" cy="1613648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Turco, Lewis. "Giovanni Pascoli's Garden." 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Gradiva: International Journal of Italian Poetry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 45 (2014): 126. Print. (Spring 2015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175445"/>
            <a:ext cx="2433259" cy="3662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56890" y="648867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of13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67377"/>
            <a:ext cx="10999695" cy="16002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Lewis Turco</a:t>
            </a:r>
            <a:r>
              <a:rPr lang="en-US" sz="5600" dirty="0"/>
              <a:t>, Emeritus</a:t>
            </a:r>
            <a:r>
              <a:rPr lang="en-US" sz="4800" dirty="0"/>
              <a:t/>
            </a:r>
            <a:br>
              <a:rPr lang="en-US" sz="4800" dirty="0"/>
            </a:b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820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5781"/>
            <a:ext cx="12192000" cy="1613648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Turco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, Lewis. 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Hero Enkidu: an Epic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. New York: Bordighera, 2015. Print. VIA Folios 107. (Spring 2015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175445"/>
            <a:ext cx="2433259" cy="36629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56890" y="648867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of13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367377"/>
            <a:ext cx="10999695" cy="16002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Lewis Turco</a:t>
            </a:r>
            <a:r>
              <a:rPr lang="en-US" sz="5600" dirty="0"/>
              <a:t>, Emeritus</a:t>
            </a:r>
            <a:r>
              <a:rPr lang="en-US" sz="4800" dirty="0"/>
              <a:t/>
            </a:r>
            <a:br>
              <a:rPr lang="en-US" sz="4800" dirty="0"/>
            </a:b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661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5781"/>
            <a:ext cx="12192000" cy="1613648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Turco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, Lewis. "Monologue in a Bar." 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Baltimore Review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 (2014): 15. Print. (Spring 2015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175445"/>
            <a:ext cx="2433259" cy="3662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56890" y="648867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of13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67377"/>
            <a:ext cx="10999695" cy="16002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Lewis Turco</a:t>
            </a:r>
            <a:r>
              <a:rPr lang="en-US" sz="5600" dirty="0"/>
              <a:t>, Emeritus</a:t>
            </a:r>
            <a:r>
              <a:rPr lang="en-US" sz="4800" dirty="0"/>
              <a:t/>
            </a:r>
            <a:br>
              <a:rPr lang="en-US" sz="4800" dirty="0"/>
            </a:b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548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3582" y="312821"/>
            <a:ext cx="7278210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hlinkClick r:id="rId2" action="ppaction://hlinksldjump"/>
              </a:rPr>
              <a:t>Luciano Iorizzo, Emeritus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hlinkClick r:id="rId2" action="ppaction://hlinksldjump"/>
              </a:rPr>
              <a:t>Gwen Kay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Library </a:t>
            </a:r>
            <a:r>
              <a:rPr lang="en-US" sz="2800" dirty="0"/>
              <a:t>	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>
                <a:hlinkClick r:id="rId3" action="ppaction://hlinksldjump"/>
              </a:rPr>
              <a:t>Michelle Bishop</a:t>
            </a:r>
            <a:endParaRPr lang="en-US" sz="2800" b="1" dirty="0"/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>
                <a:hlinkClick r:id="rId3" action="ppaction://hlinksldjump"/>
              </a:rPr>
              <a:t>Kathryn Johns-Masten</a:t>
            </a:r>
            <a:endParaRPr lang="en-US" sz="2800" b="1" dirty="0"/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>
                <a:hlinkClick r:id="rId3" action="ppaction://hlinksldjump"/>
              </a:rPr>
              <a:t>Emily Mitchell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r>
              <a:rPr lang="en-US" sz="2800" b="1" dirty="0"/>
              <a:t>Marketing &amp; Management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hlinkClick r:id="rId4" action="ppaction://hlinksldjump"/>
              </a:rPr>
              <a:t>Steven </a:t>
            </a:r>
            <a:r>
              <a:rPr lang="en-US" sz="2800" b="1" dirty="0">
                <a:hlinkClick r:id="rId4" action="ppaction://hlinksldjump"/>
              </a:rPr>
              <a:t>E. Abraham</a:t>
            </a:r>
            <a:endParaRPr lang="en-US" sz="2800" b="1" dirty="0"/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 smtClean="0">
                <a:hlinkClick r:id="rId5" action="ppaction://hlinksldjump"/>
              </a:rPr>
              <a:t>Barry </a:t>
            </a:r>
            <a:r>
              <a:rPr lang="en-US" sz="2800" b="1" dirty="0">
                <a:hlinkClick r:id="rId5" action="ppaction://hlinksldjump"/>
              </a:rPr>
              <a:t>A. </a:t>
            </a:r>
            <a:r>
              <a:rPr lang="en-US" sz="2800" b="1" dirty="0" smtClean="0">
                <a:hlinkClick r:id="rId5" action="ppaction://hlinksldjump"/>
              </a:rPr>
              <a:t>Friedman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52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5780"/>
            <a:ext cx="12192000" cy="1932219"/>
          </a:xfrm>
        </p:spPr>
        <p:txBody>
          <a:bodyPr>
            <a:noAutofit/>
          </a:bodyPr>
          <a:lstStyle/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Writing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as Wesli Court:</a:t>
            </a:r>
            <a:endParaRPr lang="en-US" sz="32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Court, Wesli. "Friday, December 14, 2012." </a:t>
            </a:r>
            <a:r>
              <a:rPr lang="en-US" sz="3200" i="1" dirty="0">
                <a:ea typeface="Times New Roman" panose="02020603050405020304" pitchFamily="18" charset="0"/>
                <a:cs typeface="Arial" panose="020B0604020202020204" pitchFamily="34" charset="0"/>
              </a:rPr>
              <a:t>Measure: A Review of Formal Poetry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 8.1 (2013): 57. Print. (Spring 2015</a:t>
            </a:r>
            <a:r>
              <a:rPr lang="en-US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175445"/>
            <a:ext cx="2433259" cy="3662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56890" y="648867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of13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67377"/>
            <a:ext cx="10999695" cy="16002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Lewis Turco</a:t>
            </a:r>
            <a:r>
              <a:rPr lang="en-US" sz="5600" dirty="0"/>
              <a:t>, Emeritus</a:t>
            </a:r>
            <a:r>
              <a:rPr lang="en-US" sz="4800" dirty="0"/>
              <a:t/>
            </a:r>
            <a:br>
              <a:rPr lang="en-US" sz="4800" dirty="0"/>
            </a:b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951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5780"/>
            <a:ext cx="12192000" cy="1932219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Writing 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as Wesli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Court: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Court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, Wesli. "Lunatickle." 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Measure: A Review of Formal Poetry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 8.1 (2013): 53-54. Print. (Spring 2015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175445"/>
            <a:ext cx="2433259" cy="3662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56890" y="648867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of13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67377"/>
            <a:ext cx="10999695" cy="16002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Lewis Turco</a:t>
            </a:r>
            <a:r>
              <a:rPr lang="en-US" sz="5600" dirty="0"/>
              <a:t>, Emeritus</a:t>
            </a:r>
            <a:r>
              <a:rPr lang="en-US" sz="4800" dirty="0"/>
              <a:t/>
            </a:r>
            <a:br>
              <a:rPr lang="en-US" sz="4800" dirty="0"/>
            </a:b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07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1623"/>
            <a:ext cx="12192000" cy="1936377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Writing 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as Wesli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Court: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Court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, Wesli. "Marvell Gnomes." 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Measure: A Review of Formal Poetry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 8.1 (2013): 56. Print.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(Spring 2015)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175445"/>
            <a:ext cx="2433259" cy="3662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56890" y="648867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of13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67377"/>
            <a:ext cx="10999695" cy="16002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Lewis Turco</a:t>
            </a:r>
            <a:r>
              <a:rPr lang="en-US" sz="5600" dirty="0"/>
              <a:t>, Emeritus</a:t>
            </a:r>
            <a:r>
              <a:rPr lang="en-US" sz="4800" dirty="0"/>
              <a:t/>
            </a:r>
            <a:br>
              <a:rPr lang="en-US" sz="4800" dirty="0"/>
            </a:b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282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1623"/>
            <a:ext cx="12192000" cy="1936377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Writing 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as Wesli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Court: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Court, Wesli. "Sandy: An Octo." 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Measure: A Review of Formal Poetry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 8.1 (2013): 55. Print. (Spring 2015)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175445"/>
            <a:ext cx="2433259" cy="3662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56890" y="648867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of13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67377"/>
            <a:ext cx="10999695" cy="16002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Lewis Turco</a:t>
            </a:r>
            <a:r>
              <a:rPr lang="en-US" sz="5600" dirty="0"/>
              <a:t>, Emeritus</a:t>
            </a:r>
            <a:r>
              <a:rPr lang="en-US" sz="4800" dirty="0"/>
              <a:t/>
            </a:r>
            <a:br>
              <a:rPr lang="en-US" sz="4800" dirty="0"/>
            </a:b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595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1623"/>
            <a:ext cx="12192000" cy="1936377"/>
          </a:xfrm>
        </p:spPr>
        <p:txBody>
          <a:bodyPr>
            <a:noAutofit/>
          </a:bodyPr>
          <a:lstStyle/>
          <a:p>
            <a:r>
              <a:rPr lang="en-US" sz="3600" dirty="0"/>
              <a:t>Turco, Lewis. "The Green Knight and the White: A Sestina." </a:t>
            </a:r>
            <a:r>
              <a:rPr lang="en-US" sz="3600" i="1" dirty="0"/>
              <a:t>Measure: A Review of Poetry</a:t>
            </a:r>
            <a:r>
              <a:rPr lang="en-US" sz="3600" dirty="0"/>
              <a:t> 9.1 &amp; 2 (2014): 19-21. Print.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(Fall 2015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175445"/>
            <a:ext cx="2433259" cy="3662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06821" y="64886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10of13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67377"/>
            <a:ext cx="10999695" cy="16002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Lewis Turco</a:t>
            </a:r>
            <a:r>
              <a:rPr lang="en-US" sz="5600" dirty="0"/>
              <a:t>, Emeritus</a:t>
            </a:r>
            <a:r>
              <a:rPr lang="en-US" sz="4800" dirty="0"/>
              <a:t/>
            </a:r>
            <a:br>
              <a:rPr lang="en-US" sz="4800" dirty="0"/>
            </a:b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1996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1623"/>
            <a:ext cx="12192000" cy="1936377"/>
          </a:xfrm>
        </p:spPr>
        <p:txBody>
          <a:bodyPr>
            <a:noAutofit/>
          </a:bodyPr>
          <a:lstStyle/>
          <a:p>
            <a:r>
              <a:rPr lang="en-US" sz="3600" dirty="0"/>
              <a:t>Turco, Lewis. "Leavings." </a:t>
            </a:r>
            <a:r>
              <a:rPr lang="en-US" sz="3600" i="1" dirty="0"/>
              <a:t>Trinacria: Poems, Translations, Essays, Reviews</a:t>
            </a:r>
            <a:r>
              <a:rPr lang="en-US" sz="3600" dirty="0"/>
              <a:t> 12 (2014): 36. Print.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(Fall 2015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175445"/>
            <a:ext cx="2433259" cy="3662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06821" y="64886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11of13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67377"/>
            <a:ext cx="10999695" cy="16002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Lewis Turco</a:t>
            </a:r>
            <a:r>
              <a:rPr lang="en-US" sz="5600" dirty="0"/>
              <a:t>, Emeritus</a:t>
            </a:r>
            <a:r>
              <a:rPr lang="en-US" sz="4800" dirty="0"/>
              <a:t/>
            </a:r>
            <a:br>
              <a:rPr lang="en-US" sz="4800" dirty="0"/>
            </a:b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141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1623"/>
            <a:ext cx="12192000" cy="1936377"/>
          </a:xfrm>
        </p:spPr>
        <p:txBody>
          <a:bodyPr>
            <a:noAutofit/>
          </a:bodyPr>
          <a:lstStyle/>
          <a:p>
            <a:r>
              <a:rPr lang="en-US" sz="3600" dirty="0"/>
              <a:t>Turco, Lewis. "Pro-Biz." </a:t>
            </a:r>
            <a:r>
              <a:rPr lang="en-US" sz="3600" i="1" dirty="0"/>
              <a:t>Trinacria: Poems, Translations, Essays, Reviews</a:t>
            </a:r>
            <a:r>
              <a:rPr lang="en-US" sz="3600" dirty="0"/>
              <a:t> 12 (2014): 37. Print.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(Fall 2015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175445"/>
            <a:ext cx="2433259" cy="3662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06821" y="64886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12of13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67377"/>
            <a:ext cx="10999695" cy="16002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Lewis Turco</a:t>
            </a:r>
            <a:r>
              <a:rPr lang="en-US" sz="5600" dirty="0"/>
              <a:t>, Emeritus</a:t>
            </a:r>
            <a:r>
              <a:rPr lang="en-US" sz="4800" dirty="0"/>
              <a:t/>
            </a:r>
            <a:br>
              <a:rPr lang="en-US" sz="4800" dirty="0"/>
            </a:b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2040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1623"/>
            <a:ext cx="12192000" cy="1936377"/>
          </a:xfrm>
        </p:spPr>
        <p:txBody>
          <a:bodyPr>
            <a:noAutofit/>
          </a:bodyPr>
          <a:lstStyle/>
          <a:p>
            <a:r>
              <a:rPr lang="en-US" sz="3600" dirty="0"/>
              <a:t>Turco, Lewis. "Trinity." </a:t>
            </a:r>
            <a:r>
              <a:rPr lang="en-US" sz="3600" i="1" dirty="0"/>
              <a:t>2 Bridges Review</a:t>
            </a:r>
            <a:r>
              <a:rPr lang="en-US" sz="3600" dirty="0"/>
              <a:t> 3 (2013): 156-58. Print</a:t>
            </a:r>
            <a:r>
              <a:rPr lang="en-US" sz="3600" dirty="0" smtClean="0"/>
              <a:t>.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(Fall 2015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3934" y="1744222"/>
            <a:ext cx="8140293" cy="2742347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English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175445"/>
            <a:ext cx="2433259" cy="3662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06821" y="64886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13of13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67377"/>
            <a:ext cx="10999695" cy="16002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Lewis Turco</a:t>
            </a:r>
            <a:r>
              <a:rPr lang="en-US" sz="5600" dirty="0"/>
              <a:t>, Emeritus</a:t>
            </a:r>
            <a:r>
              <a:rPr lang="en-US" sz="4800" dirty="0"/>
              <a:t/>
            </a:r>
            <a:br>
              <a:rPr lang="en-US" sz="4800" dirty="0"/>
            </a:b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754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237476"/>
            <a:ext cx="12192001" cy="2620524"/>
          </a:xfrm>
        </p:spPr>
        <p:txBody>
          <a:bodyPr>
            <a:noAutofit/>
          </a:bodyPr>
          <a:lstStyle/>
          <a:p>
            <a:r>
              <a:rPr lang="en-US" sz="3600" dirty="0"/>
              <a:t>Streets, Barbara Faye, Guerda Nicolas, and Karen Wolford. "Pause...Before Rushing In: Examining Motivations to Help in Trauma Impacted </a:t>
            </a:r>
            <a:r>
              <a:rPr lang="en-US" sz="3600" dirty="0" smtClean="0"/>
              <a:t>Communities </a:t>
            </a:r>
            <a:r>
              <a:rPr lang="en-US" sz="3600" dirty="0"/>
              <a:t>Internationally." </a:t>
            </a:r>
            <a:r>
              <a:rPr lang="en-US" sz="3600" i="1" dirty="0"/>
              <a:t>Journal of International Research and Review</a:t>
            </a:r>
            <a:r>
              <a:rPr lang="en-US" sz="3600" dirty="0"/>
              <a:t> 4.2 (2015): 15-31. Print. </a:t>
            </a:r>
            <a:r>
              <a:rPr lang="en-US" sz="3600" dirty="0" smtClean="0"/>
              <a:t>(Fall 2015</a:t>
            </a:r>
            <a:r>
              <a:rPr lang="en-US" sz="3600" dirty="0"/>
              <a:t>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Karen wolford</a:t>
            </a:r>
            <a:endParaRPr lang="en-US" sz="88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273216" y="1495129"/>
            <a:ext cx="8963314" cy="27423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8000" kern="1200">
                <a:ln w="9525">
                  <a:solidFill>
                    <a:schemeClr val="bg1"/>
                  </a:solidFill>
                </a:ln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Psychology</a:t>
            </a:r>
          </a:p>
          <a:p>
            <a:r>
              <a:rPr lang="en-US" dirty="0"/>
              <a:t>	</a:t>
            </a:r>
            <a:r>
              <a:rPr lang="en-US" dirty="0" smtClean="0"/>
              <a:t>Department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638" y="115910"/>
            <a:ext cx="2473013" cy="32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70" y="334824"/>
            <a:ext cx="4447846" cy="295464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1" y="3469341"/>
            <a:ext cx="12192001" cy="3388659"/>
          </a:xfrm>
        </p:spPr>
        <p:txBody>
          <a:bodyPr>
            <a:noAutofit/>
          </a:bodyPr>
          <a:lstStyle/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Wray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, K. Brad. "Collaborative Research, Deliberation, and Innovation." 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Episteme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 11.3 (2014): 291-303. Print.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(Spring 2015)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3216" y="1495130"/>
            <a:ext cx="8140293" cy="19742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Philosophy</a:t>
            </a:r>
          </a:p>
          <a:p>
            <a:r>
              <a:rPr lang="en-US" dirty="0"/>
              <a:t>  </a:t>
            </a:r>
            <a:r>
              <a:rPr lang="en-US" dirty="0" smtClean="0"/>
              <a:t>Department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56892" y="648866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1of8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-1" y="0"/>
            <a:ext cx="10417629" cy="1600200"/>
          </a:xfrm>
        </p:spPr>
        <p:txBody>
          <a:bodyPr>
            <a:norm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</a:rPr>
              <a:t>K. Brad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</a:rPr>
              <a:t>Wray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5954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9934" y="312820"/>
            <a:ext cx="7291857" cy="56938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Mathematics </a:t>
            </a:r>
            <a:r>
              <a:rPr lang="en-US" sz="2800" dirty="0"/>
              <a:t>	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>
                <a:hlinkClick r:id="rId2" action="ppaction://hlinksldjump"/>
              </a:rPr>
              <a:t>Ampalavanar</a:t>
            </a:r>
            <a:r>
              <a:rPr lang="en-US" sz="2800" dirty="0">
                <a:hlinkClick r:id="rId2" action="ppaction://hlinksldjump"/>
              </a:rPr>
              <a:t> </a:t>
            </a:r>
            <a:r>
              <a:rPr lang="en-US" sz="2800" b="1" dirty="0">
                <a:hlinkClick r:id="rId2" action="ppaction://hlinksldjump"/>
              </a:rPr>
              <a:t>Nanthakumar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Modern Languages and Literatures </a:t>
            </a:r>
            <a:r>
              <a:rPr lang="en-US" sz="2800" dirty="0"/>
              <a:t>	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>
                <a:hlinkClick r:id="rId3" action="ppaction://hlinksldjump"/>
              </a:rPr>
              <a:t>Beatriz E. Salcedo-Strumpf </a:t>
            </a:r>
            <a:endParaRPr lang="en-US" sz="2800" b="1" dirty="0" smtClean="0"/>
          </a:p>
          <a:p>
            <a:pPr marL="457189" indent="-457189">
              <a:buFont typeface="Arial" pitchFamily="34" charset="0"/>
              <a:buChar char="•"/>
            </a:pPr>
            <a:endParaRPr lang="en-US" sz="2800" b="1" dirty="0"/>
          </a:p>
          <a:p>
            <a:r>
              <a:rPr lang="en-US" sz="2800" b="1" dirty="0" smtClean="0"/>
              <a:t>Philosophy</a:t>
            </a:r>
            <a:endParaRPr lang="en-US" sz="2800" b="1" dirty="0"/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>
                <a:hlinkClick r:id="rId4" action="ppaction://hlinksldjump"/>
              </a:rPr>
              <a:t>Robert F. Card</a:t>
            </a:r>
            <a:endParaRPr lang="en-US" sz="2800" b="1" dirty="0"/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>
                <a:hlinkClick r:id="rId5" action="ppaction://hlinksldjump"/>
              </a:rPr>
              <a:t>K. Brad Wray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Physics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hlinkClick r:id="rId6" action="ppaction://hlinksldjump"/>
              </a:rPr>
              <a:t>Shashi </a:t>
            </a:r>
            <a:r>
              <a:rPr lang="en-US" sz="2800" b="1" dirty="0" err="1" smtClean="0">
                <a:hlinkClick r:id="rId6" action="ppaction://hlinksldjump"/>
              </a:rPr>
              <a:t>Kanbur</a:t>
            </a:r>
            <a:endParaRPr lang="en-US" sz="2800" b="1" dirty="0" smtClean="0">
              <a:hlinkClick r:id="rId6" action="ppaction://hlinksldjump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hlinkClick r:id="rId6" action="ppaction://hlinksldjump"/>
              </a:rPr>
              <a:t>Alok</a:t>
            </a:r>
            <a:r>
              <a:rPr lang="en-US" sz="2800" b="1" dirty="0" smtClean="0">
                <a:hlinkClick r:id="rId6" action="ppaction://hlinksldjump"/>
              </a:rPr>
              <a:t> Kumar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38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70" y="334824"/>
            <a:ext cx="4447846" cy="295464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1" y="3469341"/>
            <a:ext cx="12192001" cy="3388659"/>
          </a:xfrm>
        </p:spPr>
        <p:txBody>
          <a:bodyPr>
            <a:noAutofit/>
          </a:bodyPr>
          <a:lstStyle/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Wray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, K. Brad. "Epistemic Communities and Collaborative Research, History of." 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International 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Encyclopedia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 of the Social &amp; Behavioral Sciences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. Ed. James D. Wright. 2nd ed. Vol. 7.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Oxford, UK: 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Elsevier, 2015. 867-72. Print. (Spring 2015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3216" y="1495130"/>
            <a:ext cx="8140293" cy="19742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Philosophy</a:t>
            </a:r>
          </a:p>
          <a:p>
            <a:r>
              <a:rPr lang="en-US" dirty="0"/>
              <a:t>  </a:t>
            </a:r>
            <a:r>
              <a:rPr lang="en-US" dirty="0" smtClean="0"/>
              <a:t>Department</a:t>
            </a:r>
            <a:endParaRPr lang="en-US" dirty="0"/>
          </a:p>
          <a:p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-1" y="0"/>
            <a:ext cx="10417629" cy="1600200"/>
          </a:xfrm>
        </p:spPr>
        <p:txBody>
          <a:bodyPr>
            <a:norm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</a:rPr>
              <a:t>K. Brad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</a:rPr>
              <a:t>Wray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11556892" y="648866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of8</a:t>
            </a:r>
          </a:p>
        </p:txBody>
      </p:sp>
    </p:spTree>
    <p:extLst>
      <p:ext uri="{BB962C8B-B14F-4D97-AF65-F5344CB8AC3E}">
        <p14:creationId xmlns:p14="http://schemas.microsoft.com/office/powerpoint/2010/main" val="34332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70" y="334824"/>
            <a:ext cx="4447846" cy="295464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1" y="3469341"/>
            <a:ext cx="12192001" cy="3388659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Wray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, K. Brad. Kuhn's Social Epistemology and the Sociology of Science. 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Kuhn's Structure of 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Scientific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 Revolutions - 50 Years On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. Ed. William J. Devlin and Alisa Bokulich. Cham: Springer,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2015. </a:t>
            </a:r>
            <a:r>
              <a:rPr lang="en-US" sz="3600" dirty="0">
                <a:cs typeface="Arial" panose="020B0604020202020204" pitchFamily="34" charset="0"/>
              </a:rPr>
              <a:t>pp. 167-183</a:t>
            </a:r>
            <a:r>
              <a:rPr lang="en-US" sz="3600" dirty="0" smtClean="0">
                <a:cs typeface="Arial" panose="020B0604020202020204" pitchFamily="34" charset="0"/>
              </a:rPr>
              <a:t>.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Print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. Boston Studies in the Philosophy and History of Science 311. (Spring 2015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3216" y="1495130"/>
            <a:ext cx="8140293" cy="19742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Philosophy</a:t>
            </a:r>
          </a:p>
          <a:p>
            <a:r>
              <a:rPr lang="en-US" dirty="0"/>
              <a:t>  </a:t>
            </a:r>
            <a:r>
              <a:rPr lang="en-US" dirty="0" smtClean="0"/>
              <a:t>Department</a:t>
            </a:r>
            <a:endParaRPr lang="en-US" dirty="0"/>
          </a:p>
          <a:p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-1" y="0"/>
            <a:ext cx="10417629" cy="1600200"/>
          </a:xfrm>
        </p:spPr>
        <p:txBody>
          <a:bodyPr>
            <a:norm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</a:rPr>
              <a:t>K. Brad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</a:rPr>
              <a:t>Wray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11556892" y="648866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of8</a:t>
            </a:r>
          </a:p>
        </p:txBody>
      </p:sp>
    </p:spTree>
    <p:extLst>
      <p:ext uri="{BB962C8B-B14F-4D97-AF65-F5344CB8AC3E}">
        <p14:creationId xmlns:p14="http://schemas.microsoft.com/office/powerpoint/2010/main" val="7616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70" y="334824"/>
            <a:ext cx="4447846" cy="295464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1" y="3469341"/>
            <a:ext cx="12192001" cy="3388659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Wray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, K. Brad, and Lutz Bornmann. "Philosophy of Science Viewed through the Lense of 'Referenced Publication Years Spectroscopy' (RPYS)." 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Scientometrics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 102.3 (2015): 1987-96. Print. (Spring 2015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3216" y="1495130"/>
            <a:ext cx="8140293" cy="19742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Philosophy</a:t>
            </a:r>
          </a:p>
          <a:p>
            <a:r>
              <a:rPr lang="en-US" dirty="0"/>
              <a:t>  </a:t>
            </a:r>
            <a:r>
              <a:rPr lang="en-US" dirty="0" smtClean="0"/>
              <a:t>Department</a:t>
            </a:r>
            <a:endParaRPr lang="en-US" dirty="0"/>
          </a:p>
          <a:p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-1" y="0"/>
            <a:ext cx="10417629" cy="1600200"/>
          </a:xfrm>
        </p:spPr>
        <p:txBody>
          <a:bodyPr>
            <a:norm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</a:rPr>
              <a:t>K. Brad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</a:rPr>
              <a:t>Wray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11556892" y="648866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of8</a:t>
            </a:r>
          </a:p>
        </p:txBody>
      </p:sp>
    </p:spTree>
    <p:extLst>
      <p:ext uri="{BB962C8B-B14F-4D97-AF65-F5344CB8AC3E}">
        <p14:creationId xmlns:p14="http://schemas.microsoft.com/office/powerpoint/2010/main" val="17921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70" y="334824"/>
            <a:ext cx="4447846" cy="295464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1" y="3469341"/>
            <a:ext cx="12192001" cy="3388659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Wray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, K. Brad. “Older Scientists Get Their Due.” Reply to Letters. </a:t>
            </a:r>
            <a:r>
              <a:rPr lang="en-US" sz="3600" i="1" dirty="0">
                <a:ea typeface="Times New Roman" panose="02020603050405020304" pitchFamily="18" charset="0"/>
                <a:cs typeface="Arial" panose="020B0604020202020204" pitchFamily="34" charset="0"/>
              </a:rPr>
              <a:t>Science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 346.6212 (2014): 929. Print. (Spring 2015)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3216" y="1495130"/>
            <a:ext cx="8140293" cy="19742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Philosophy</a:t>
            </a:r>
          </a:p>
          <a:p>
            <a:r>
              <a:rPr lang="en-US" dirty="0"/>
              <a:t>  </a:t>
            </a:r>
            <a:r>
              <a:rPr lang="en-US" dirty="0" smtClean="0"/>
              <a:t>Department</a:t>
            </a:r>
            <a:endParaRPr lang="en-US" dirty="0"/>
          </a:p>
          <a:p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-1" y="0"/>
            <a:ext cx="10417629" cy="1600200"/>
          </a:xfrm>
        </p:spPr>
        <p:txBody>
          <a:bodyPr>
            <a:norm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</a:rPr>
              <a:t>K. Brad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</a:rPr>
              <a:t>Wray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11556892" y="648866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of8</a:t>
            </a:r>
          </a:p>
        </p:txBody>
      </p:sp>
    </p:spTree>
    <p:extLst>
      <p:ext uri="{BB962C8B-B14F-4D97-AF65-F5344CB8AC3E}">
        <p14:creationId xmlns:p14="http://schemas.microsoft.com/office/powerpoint/2010/main" val="6386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70" y="334824"/>
            <a:ext cx="4447846" cy="295464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1" y="3469341"/>
            <a:ext cx="12192001" cy="3388659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/>
              <a:t>Wray, K. Brad. Letter. </a:t>
            </a:r>
            <a:r>
              <a:rPr lang="en-US" sz="3600" i="1" dirty="0"/>
              <a:t>Science</a:t>
            </a:r>
            <a:r>
              <a:rPr lang="en-US" sz="3600" dirty="0"/>
              <a:t> 349.6251 (2015): 935. Print.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(Fall 2015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3216" y="1495130"/>
            <a:ext cx="8140293" cy="19742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Philosophy</a:t>
            </a:r>
          </a:p>
          <a:p>
            <a:r>
              <a:rPr lang="en-US" dirty="0"/>
              <a:t>  </a:t>
            </a:r>
            <a:r>
              <a:rPr lang="en-US" dirty="0" smtClean="0"/>
              <a:t>Department</a:t>
            </a:r>
            <a:endParaRPr lang="en-US" dirty="0"/>
          </a:p>
          <a:p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-1" y="0"/>
            <a:ext cx="10417629" cy="1600200"/>
          </a:xfrm>
        </p:spPr>
        <p:txBody>
          <a:bodyPr>
            <a:norm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</a:rPr>
              <a:t>K. Brad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</a:rPr>
              <a:t>Wray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11556892" y="648866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6of8</a:t>
            </a:r>
          </a:p>
        </p:txBody>
      </p:sp>
    </p:spTree>
    <p:extLst>
      <p:ext uri="{BB962C8B-B14F-4D97-AF65-F5344CB8AC3E}">
        <p14:creationId xmlns:p14="http://schemas.microsoft.com/office/powerpoint/2010/main" val="13789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70" y="334824"/>
            <a:ext cx="4447846" cy="295464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1" y="3469341"/>
            <a:ext cx="12192001" cy="3388659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/>
              <a:t>Wray, K. Brad. "The Methodological Defense of Realism Scrutinized." </a:t>
            </a:r>
            <a:r>
              <a:rPr lang="en-US" sz="3600" i="1" dirty="0"/>
              <a:t>Studies in History and Philosophy of Science</a:t>
            </a:r>
            <a:r>
              <a:rPr lang="en-US" sz="3600" dirty="0"/>
              <a:t> 54 (2015): 74-79. Print.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(Fall 2015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3216" y="1495130"/>
            <a:ext cx="8140293" cy="19742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Philosophy</a:t>
            </a:r>
          </a:p>
          <a:p>
            <a:r>
              <a:rPr lang="en-US" dirty="0"/>
              <a:t> 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-1" y="0"/>
            <a:ext cx="10417629" cy="1600200"/>
          </a:xfrm>
        </p:spPr>
        <p:txBody>
          <a:bodyPr>
            <a:norm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</a:rPr>
              <a:t>K. Brad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</a:rPr>
              <a:t>Wray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11556892" y="648866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of8</a:t>
            </a:r>
          </a:p>
        </p:txBody>
      </p:sp>
    </p:spTree>
    <p:extLst>
      <p:ext uri="{BB962C8B-B14F-4D97-AF65-F5344CB8AC3E}">
        <p14:creationId xmlns:p14="http://schemas.microsoft.com/office/powerpoint/2010/main" val="15226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70" y="334824"/>
            <a:ext cx="4447846" cy="295464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1" y="3469341"/>
            <a:ext cx="12192001" cy="3388659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600" dirty="0"/>
              <a:t>Wray, K. Brad. "Pessimistic Inductions: Four Varieties." </a:t>
            </a:r>
            <a:r>
              <a:rPr lang="en-US" sz="3600" i="1" dirty="0"/>
              <a:t>International Studies in the Philosophy of </a:t>
            </a:r>
            <a:r>
              <a:rPr lang="en-US" sz="3600" dirty="0"/>
              <a:t>Science 29.1 (2015): 61-73. Print. </a:t>
            </a:r>
            <a:r>
              <a:rPr lang="en-US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(Fall 2015</a:t>
            </a:r>
            <a:r>
              <a:rPr 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3216" y="1495130"/>
            <a:ext cx="8140293" cy="19742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Philosophy</a:t>
            </a:r>
          </a:p>
          <a:p>
            <a:r>
              <a:rPr lang="en-US" dirty="0"/>
              <a:t>  </a:t>
            </a:r>
            <a:r>
              <a:rPr lang="en-US" dirty="0" smtClean="0"/>
              <a:t>Department</a:t>
            </a:r>
            <a:endParaRPr lang="en-US" dirty="0"/>
          </a:p>
          <a:p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-1" y="0"/>
            <a:ext cx="10417629" cy="1600200"/>
          </a:xfrm>
        </p:spPr>
        <p:txBody>
          <a:bodyPr>
            <a:norm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</a:rPr>
              <a:t>K. Brad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</a:rPr>
              <a:t>Wray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11556892" y="648866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8of8</a:t>
            </a:r>
          </a:p>
        </p:txBody>
      </p:sp>
    </p:spTree>
    <p:extLst>
      <p:ext uri="{BB962C8B-B14F-4D97-AF65-F5344CB8AC3E}">
        <p14:creationId xmlns:p14="http://schemas.microsoft.com/office/powerpoint/2010/main" val="39670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1623"/>
            <a:ext cx="12192000" cy="1936377"/>
          </a:xfrm>
        </p:spPr>
        <p:txBody>
          <a:bodyPr>
            <a:noAutofit/>
          </a:bodyPr>
          <a:lstStyle/>
          <a:p>
            <a:r>
              <a:rPr lang="en-US" sz="3600" dirty="0"/>
              <a:t>Zakin, Richard, and Frederick Bartolovic. </a:t>
            </a:r>
            <a:r>
              <a:rPr lang="en-US" sz="3600" i="1" dirty="0"/>
              <a:t>Electric Kiln: A Guide to Clays, Glazes, and Electric Kilns</a:t>
            </a:r>
            <a:r>
              <a:rPr lang="en-US" sz="3600" dirty="0"/>
              <a:t>. 4th ed. </a:t>
            </a:r>
            <a:r>
              <a:rPr lang="en-US" sz="3600" dirty="0" smtClean="0"/>
              <a:t>Westerville, OH: </a:t>
            </a:r>
            <a:r>
              <a:rPr lang="en-US" sz="3600" dirty="0"/>
              <a:t>American Ceramic Society, 2015. Print. (Fall 2015)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417629" cy="1600200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ln>
                  <a:solidFill>
                    <a:schemeClr val="bg1"/>
                  </a:solidFill>
                </a:ln>
              </a:rPr>
              <a:t>Richard zakin, </a:t>
            </a:r>
            <a:r>
              <a:rPr lang="en-US" sz="5600" b="1" dirty="0" smtClean="0">
                <a:ln>
                  <a:solidFill>
                    <a:schemeClr val="bg1"/>
                  </a:solidFill>
                </a:ln>
              </a:rPr>
              <a:t>emeritus</a:t>
            </a:r>
            <a:endParaRPr lang="en-US" sz="5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3216" y="1495130"/>
            <a:ext cx="8140293" cy="1974212"/>
          </a:xfrm>
        </p:spPr>
        <p:txBody>
          <a:bodyPr>
            <a:normAutofit/>
          </a:bodyPr>
          <a:lstStyle/>
          <a:p>
            <a:r>
              <a:rPr lang="en-US" dirty="0" smtClean="0"/>
              <a:t>Art Department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921623"/>
            <a:ext cx="12192000" cy="1936377"/>
          </a:xfrm>
        </p:spPr>
        <p:txBody>
          <a:bodyPr>
            <a:noAutofit/>
          </a:bodyPr>
          <a:lstStyle/>
          <a:p>
            <a:r>
              <a:rPr lang="en-US" sz="3600" dirty="0"/>
              <a:t>Zenor, Jason. "Shielding Acts of Journalism: Open Leaks Sites, National Security, and the Free Flow of Information." </a:t>
            </a:r>
            <a:r>
              <a:rPr lang="en-US" sz="3600" i="1" dirty="0"/>
              <a:t>Nova Law Review</a:t>
            </a:r>
            <a:r>
              <a:rPr lang="en-US" sz="3600" dirty="0"/>
              <a:t> 39 (2015): 365-89. Print</a:t>
            </a:r>
            <a:r>
              <a:rPr lang="en-US" sz="3600" dirty="0" smtClean="0"/>
              <a:t>. (</a:t>
            </a:r>
            <a:r>
              <a:rPr lang="en-US" sz="3600" dirty="0"/>
              <a:t>Fall 2015)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417629" cy="1600200"/>
          </a:xfrm>
        </p:spPr>
        <p:txBody>
          <a:bodyPr>
            <a:normAutofit/>
          </a:bodyPr>
          <a:lstStyle/>
          <a:p>
            <a:r>
              <a:rPr lang="en-US" sz="8900" b="1" dirty="0" smtClean="0">
                <a:ln>
                  <a:solidFill>
                    <a:schemeClr val="bg1"/>
                  </a:solidFill>
                </a:ln>
              </a:rPr>
              <a:t>Jason zenor</a:t>
            </a:r>
            <a:endParaRPr lang="en-US" sz="5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3216" y="1495130"/>
            <a:ext cx="8140293" cy="19742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Communication Studies 	Department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86" y="134044"/>
            <a:ext cx="2190403" cy="29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3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38151" y="1432222"/>
            <a:ext cx="10080369" cy="4161056"/>
          </a:xfrm>
        </p:spPr>
        <p:txBody>
          <a:bodyPr/>
          <a:lstStyle/>
          <a:p>
            <a:r>
              <a:rPr lang="en-US" sz="6000" dirty="0" smtClean="0">
                <a:latin typeface="Rockwell Condensed" panose="02060603050405020104" pitchFamily="18" charset="0"/>
              </a:rPr>
              <a:t>Want a Closer look at </a:t>
            </a:r>
            <a:br>
              <a:rPr lang="en-US" sz="6000" dirty="0" smtClean="0">
                <a:latin typeface="Rockwell Condensed" panose="02060603050405020104" pitchFamily="18" charset="0"/>
              </a:rPr>
            </a:br>
            <a:r>
              <a:rPr lang="en-US" sz="6000" dirty="0" smtClean="0">
                <a:latin typeface="Rockwell Condensed" panose="02060603050405020104" pitchFamily="18" charset="0"/>
              </a:rPr>
              <a:t>the 2015 contributions?</a:t>
            </a:r>
            <a:br>
              <a:rPr lang="en-US" sz="6000" dirty="0" smtClean="0">
                <a:latin typeface="Rockwell Condensed" panose="02060603050405020104" pitchFamily="18" charset="0"/>
              </a:rPr>
            </a:br>
            <a:r>
              <a:rPr lang="en-US" sz="6000" dirty="0" smtClean="0">
                <a:latin typeface="Rockwell Condensed" panose="02060603050405020104" pitchFamily="18" charset="0"/>
              </a:rPr>
              <a:t>Go to: </a:t>
            </a:r>
            <a:br>
              <a:rPr lang="en-US" sz="6000" dirty="0" smtClean="0">
                <a:latin typeface="Rockwell Condensed" panose="02060603050405020104" pitchFamily="18" charset="0"/>
              </a:rPr>
            </a:br>
            <a:r>
              <a:rPr lang="en-US" sz="6000" dirty="0">
                <a:latin typeface="Rockwell Condensed" panose="02060603050405020104" pitchFamily="18" charset="0"/>
              </a:rPr>
              <a:t/>
            </a:r>
            <a:br>
              <a:rPr lang="en-US" sz="6000" dirty="0">
                <a:latin typeface="Rockwell Condensed" panose="02060603050405020104" pitchFamily="18" charset="0"/>
              </a:rPr>
            </a:br>
            <a:r>
              <a:rPr lang="en-US" sz="4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www.oswego.edu/library/college-archives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9934" y="312820"/>
            <a:ext cx="7291857" cy="61247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Political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hlinkClick r:id="rId2" action="ppaction://hlinksldjump"/>
              </a:rPr>
              <a:t>Bruce E. Altschuler, Emeritus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hlinkClick r:id="rId2" action="ppaction://hlinksldjump"/>
              </a:rPr>
              <a:t>Helen J. Knowles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hlinkClick r:id="" action="ppaction://noaction"/>
              </a:rPr>
              <a:t>Stephen J. Rosow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Psychology</a:t>
            </a:r>
            <a:r>
              <a:rPr lang="en-US" sz="2800" dirty="0"/>
              <a:t>	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>
                <a:hlinkClick r:id="rId3" action="ppaction://hlinksldjump"/>
              </a:rPr>
              <a:t>Karen </a:t>
            </a:r>
            <a:r>
              <a:rPr lang="en-US" sz="2800" b="1" dirty="0" smtClean="0">
                <a:hlinkClick r:id="rId3" action="ppaction://hlinksldjump"/>
              </a:rPr>
              <a:t>Wolford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Sociology </a:t>
            </a:r>
            <a:r>
              <a:rPr lang="en-US" sz="2800" dirty="0"/>
              <a:t>	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2800" b="1" dirty="0">
                <a:hlinkClick r:id="rId4" action="ppaction://hlinksldjump"/>
              </a:rPr>
              <a:t>Tim</a:t>
            </a:r>
            <a:r>
              <a:rPr lang="en-US" sz="2800" dirty="0">
                <a:hlinkClick r:id="rId4" action="ppaction://hlinksldjump"/>
              </a:rPr>
              <a:t> </a:t>
            </a:r>
            <a:r>
              <a:rPr lang="en-US" sz="2800" b="1" dirty="0">
                <a:hlinkClick r:id="rId4" action="ppaction://hlinksldjump"/>
              </a:rPr>
              <a:t>Delaney</a:t>
            </a:r>
            <a:r>
              <a:rPr lang="en-US" sz="2800" dirty="0">
                <a:hlinkClick r:id="rId4" action="ppaction://hlinksldjump"/>
              </a:rPr>
              <a:t>	</a:t>
            </a:r>
            <a:endParaRPr lang="en-US" sz="2800" dirty="0"/>
          </a:p>
          <a:p>
            <a:endParaRPr lang="en-US" sz="2800" b="1" dirty="0" smtClean="0"/>
          </a:p>
          <a:p>
            <a:r>
              <a:rPr lang="en-US" sz="2800" b="1" dirty="0" smtClean="0"/>
              <a:t>Theatre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hlinkClick r:id="rId5" action="ppaction://hlinksldjump"/>
              </a:rPr>
              <a:t>Christopher Sanderson</a:t>
            </a: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hlinkClick r:id="rId6" action="ppaction://hlinksldjump"/>
              </a:rPr>
              <a:t>Sanford </a:t>
            </a:r>
            <a:r>
              <a:rPr lang="en-US" sz="2800" b="1" dirty="0" err="1">
                <a:hlinkClick r:id="rId6" action="ppaction://hlinksldjump"/>
              </a:rPr>
              <a:t>Sternlicht</a:t>
            </a:r>
            <a:r>
              <a:rPr lang="en-US" sz="2800" b="1" dirty="0">
                <a:hlinkClick r:id="rId6" action="ppaction://hlinksldjump"/>
              </a:rPr>
              <a:t>, </a:t>
            </a:r>
            <a:r>
              <a:rPr lang="en-US" sz="2800" b="1" dirty="0" smtClean="0">
                <a:hlinkClick r:id="rId6" action="ppaction://hlinksldjump"/>
              </a:rPr>
              <a:t>Emeritus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72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97" y="1426978"/>
            <a:ext cx="4135999" cy="274234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4881282"/>
            <a:ext cx="12192000" cy="1976718"/>
          </a:xfrm>
        </p:spPr>
        <p:txBody>
          <a:bodyPr>
            <a:noAutofit/>
          </a:bodyPr>
          <a:lstStyle/>
          <a:p>
            <a:r>
              <a:rPr lang="en-US" sz="3600" dirty="0"/>
              <a:t>Abraham, Steven E. "The LMRDA. Another Labor Law That Benefitted Employers?" 7th Annual American Business Research Conference. Sheraton LaGuardia East Hotel, New York. 23 July 2015. Print. </a:t>
            </a:r>
            <a:r>
              <a:rPr lang="en-US" sz="3600" dirty="0" smtClean="0"/>
              <a:t>(Fall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02"/>
            <a:ext cx="10417629" cy="1412077"/>
          </a:xfrm>
        </p:spPr>
        <p:txBody>
          <a:bodyPr>
            <a:normAutofit/>
          </a:bodyPr>
          <a:lstStyle/>
          <a:p>
            <a:r>
              <a:rPr lang="en-US" sz="8800" dirty="0" smtClean="0"/>
              <a:t>Steven e. abraham</a:t>
            </a:r>
            <a:endParaRPr lang="en-US" sz="600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33341" y="1495129"/>
            <a:ext cx="8642671" cy="27423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Marketing &amp;</a:t>
            </a:r>
          </a:p>
          <a:p>
            <a:r>
              <a:rPr lang="en-US" dirty="0"/>
              <a:t>	</a:t>
            </a:r>
            <a:r>
              <a:rPr lang="en-US" dirty="0" smtClean="0"/>
              <a:t>Management</a:t>
            </a:r>
            <a:br>
              <a:rPr lang="en-US" dirty="0" smtClean="0"/>
            </a:br>
            <a:r>
              <a:rPr lang="en-US" dirty="0" smtClean="0"/>
              <a:t>		Department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4881282"/>
            <a:ext cx="12192000" cy="1976722"/>
          </a:xfrm>
        </p:spPr>
        <p:txBody>
          <a:bodyPr>
            <a:noAutofit/>
          </a:bodyPr>
          <a:lstStyle/>
          <a:p>
            <a:r>
              <a:rPr lang="en-US" sz="3600" dirty="0" smtClean="0"/>
              <a:t>Altschuler</a:t>
            </a:r>
            <a:r>
              <a:rPr lang="en-US" sz="3600" dirty="0"/>
              <a:t>, Bruce E. "Presidential Nostalgia." </a:t>
            </a:r>
            <a:r>
              <a:rPr lang="en-US" sz="3600" i="1" dirty="0"/>
              <a:t>PEP Report</a:t>
            </a:r>
            <a:r>
              <a:rPr lang="en-US" sz="3600" dirty="0"/>
              <a:t> 37.1 (2014): 3-6. Print</a:t>
            </a:r>
            <a:r>
              <a:rPr lang="en-US" sz="3600" dirty="0" smtClean="0"/>
              <a:t>.</a:t>
            </a:r>
            <a:r>
              <a:rPr lang="en-US" sz="3600" dirty="0"/>
              <a:t> </a:t>
            </a:r>
            <a:r>
              <a:rPr lang="en-US" sz="3600" dirty="0" smtClean="0"/>
              <a:t>(Spring 2015)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"/>
            <a:ext cx="10417629" cy="2312895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Bruce e. altschuler, </a:t>
            </a:r>
            <a:r>
              <a:rPr lang="en-US" sz="6000" dirty="0" smtClean="0"/>
              <a:t>emeritus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3216" y="2244861"/>
            <a:ext cx="8140293" cy="2742347"/>
          </a:xfrm>
          <a:ln>
            <a:noFill/>
          </a:ln>
        </p:spPr>
        <p:txBody>
          <a:bodyPr/>
          <a:lstStyle/>
          <a:p>
            <a:r>
              <a:rPr lang="en-US" dirty="0" smtClean="0"/>
              <a:t>Political Science</a:t>
            </a:r>
          </a:p>
          <a:p>
            <a:r>
              <a:rPr lang="en-US" dirty="0" smtClean="0"/>
              <a:t>  Department</a:t>
            </a:r>
            <a:endParaRPr lang="en-US" dirty="0"/>
          </a:p>
        </p:txBody>
      </p:sp>
      <p:pic>
        <p:nvPicPr>
          <p:cNvPr id="7" name="Picture 2" descr="Bruce Altschul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18" y="155477"/>
            <a:ext cx="1982585" cy="29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56890" y="648867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1of2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5212</TotalTime>
  <Words>2690</Words>
  <Application>Microsoft Office PowerPoint</Application>
  <PresentationFormat>Widescreen</PresentationFormat>
  <Paragraphs>353</Paragraphs>
  <Slides>69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Display to  Archives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Steven e. abraham</vt:lpstr>
      <vt:lpstr>Bruce e. altschuler, emeritus</vt:lpstr>
      <vt:lpstr>Bruce e. altschuler, emeritus</vt:lpstr>
      <vt:lpstr>David Andrews</vt:lpstr>
      <vt:lpstr>David Andrews</vt:lpstr>
      <vt:lpstr>Said atri</vt:lpstr>
      <vt:lpstr>Michelle bishop</vt:lpstr>
      <vt:lpstr>Robert f. card</vt:lpstr>
      <vt:lpstr>Tim Delaney</vt:lpstr>
      <vt:lpstr>Arvind diddi</vt:lpstr>
      <vt:lpstr>Laura donnelly</vt:lpstr>
      <vt:lpstr>Barry a. friedman</vt:lpstr>
      <vt:lpstr>Luciano Iorizzo,  emeritus</vt:lpstr>
      <vt:lpstr>Kathryn johns- masten</vt:lpstr>
      <vt:lpstr>Shashi Kanbur</vt:lpstr>
      <vt:lpstr>Gwen kay</vt:lpstr>
      <vt:lpstr>Helen J. Knowles</vt:lpstr>
      <vt:lpstr>Helen J. Knowles</vt:lpstr>
      <vt:lpstr>Alok kumar</vt:lpstr>
      <vt:lpstr>linda rae markert</vt:lpstr>
      <vt:lpstr>Fritz messere, emeritus</vt:lpstr>
      <vt:lpstr>Emily mitchell</vt:lpstr>
      <vt:lpstr>Brian Moritz</vt:lpstr>
      <vt:lpstr>Ampalavanar    Nanthakumar</vt:lpstr>
      <vt:lpstr>Jennifer olori</vt:lpstr>
      <vt:lpstr>Peter rosenbaum</vt:lpstr>
      <vt:lpstr>Stephen j. rosow</vt:lpstr>
      <vt:lpstr>Stephen j. rosow</vt:lpstr>
      <vt:lpstr>Beatriz e. Salcedo- strumpf</vt:lpstr>
      <vt:lpstr>Christopher  sanderson</vt:lpstr>
      <vt:lpstr>Christopher  sanderson</vt:lpstr>
      <vt:lpstr>Damian Schofield</vt:lpstr>
      <vt:lpstr>sanford sternlicht, emeritus</vt:lpstr>
      <vt:lpstr>Barbara streets</vt:lpstr>
      <vt:lpstr>Bastian tenbergen</vt:lpstr>
      <vt:lpstr>Bastian tenbergen</vt:lpstr>
      <vt:lpstr>Paul tomascak</vt:lpstr>
      <vt:lpstr>Lewis Turco, Emeritus </vt:lpstr>
      <vt:lpstr>Lewis Turco, Emeritus </vt:lpstr>
      <vt:lpstr>Lewis Turco, Emeritus </vt:lpstr>
      <vt:lpstr>Lewis Turco, Emeritus </vt:lpstr>
      <vt:lpstr>Lewis Turco, Emeritus </vt:lpstr>
      <vt:lpstr>Lewis Turco, Emeritus </vt:lpstr>
      <vt:lpstr>Lewis Turco, Emeritus </vt:lpstr>
      <vt:lpstr>Lewis Turco, Emeritus </vt:lpstr>
      <vt:lpstr>Lewis Turco, Emeritus </vt:lpstr>
      <vt:lpstr>Lewis Turco, Emeritus </vt:lpstr>
      <vt:lpstr>Lewis Turco, Emeritus </vt:lpstr>
      <vt:lpstr>Lewis Turco, Emeritus </vt:lpstr>
      <vt:lpstr>Lewis Turco, Emeritus </vt:lpstr>
      <vt:lpstr>Karen wolford</vt:lpstr>
      <vt:lpstr>K. Brad Wray</vt:lpstr>
      <vt:lpstr>K. Brad Wray</vt:lpstr>
      <vt:lpstr>K. Brad Wray</vt:lpstr>
      <vt:lpstr>K. Brad Wray</vt:lpstr>
      <vt:lpstr>K. Brad Wray</vt:lpstr>
      <vt:lpstr>K. Brad Wray</vt:lpstr>
      <vt:lpstr>K. Brad Wray</vt:lpstr>
      <vt:lpstr>K. Brad Wray</vt:lpstr>
      <vt:lpstr>Richard zakin, emeritus</vt:lpstr>
      <vt:lpstr>Jason zenor</vt:lpstr>
      <vt:lpstr>Want a Closer look at  the 2015 contributions? Go to:   www.oswego.edu/library/college-archives</vt:lpstr>
    </vt:vector>
  </TitlesOfParts>
  <Company>SUNY Oswego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Display to Archives 2013</dc:title>
  <dc:creator>Library Reference Desk</dc:creator>
  <cp:lastModifiedBy>Barbara A Shaffer</cp:lastModifiedBy>
  <cp:revision>463</cp:revision>
  <cp:lastPrinted>2014-01-21T18:37:44Z</cp:lastPrinted>
  <dcterms:created xsi:type="dcterms:W3CDTF">2013-11-26T21:00:03Z</dcterms:created>
  <dcterms:modified xsi:type="dcterms:W3CDTF">2016-04-11T14:10:09Z</dcterms:modified>
</cp:coreProperties>
</file>